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49.xml" ContentType="application/vnd.openxmlformats-officedocument.presentationml.slide+xml"/>
  <Override PartName="/ppt/slides/slide64.xml" ContentType="application/vnd.openxmlformats-officedocument.presentationml.slide+xml"/>
  <Override PartName="/ppt/slides/slide67.xml" ContentType="application/vnd.openxmlformats-officedocument.presentationml.slide+xml"/>
  <Override PartName="/ppt/slides/slide14.xml" ContentType="application/vnd.openxmlformats-officedocument.presentationml.slide+xml"/>
  <Override PartName="/ppt/slides/slide68.xml" ContentType="application/vnd.openxmlformats-officedocument.presentationml.slide+xml"/>
  <Override PartName="/ppt/slides/slide15.xml" ContentType="application/vnd.openxmlformats-officedocument.presentationml.slide+xml"/>
  <Override PartName="/ppt/slides/slide76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78.xml" ContentType="application/vnd.openxmlformats-officedocument.presentationml.slide+xml"/>
  <Override PartName="/ppt/slides/slide25.xml" ContentType="application/vnd.openxmlformats-officedocument.presentationml.slide+xml"/>
  <Override PartName="/ppt/slides/slide66.xml" ContentType="application/vnd.openxmlformats-officedocument.presentationml.slide+xml"/>
  <Override PartName="/ppt/slides/slide13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75.xml" ContentType="application/vnd.openxmlformats-officedocument.presentationml.slide+xml"/>
  <Override PartName="/ppt/slides/slide77.xml" ContentType="application/vnd.openxmlformats-officedocument.presentationml.slide+xml"/>
  <Override PartName="/ppt/slides/slide65.xml" ContentType="application/vnd.openxmlformats-officedocument.presentationml.slide+xml"/>
  <Override PartName="/ppt/slides/slide12.xml" ContentType="application/vnd.openxmlformats-officedocument.presentationml.slide+xml"/>
  <Override PartName="/ppt/slides/slide80.xml" ContentType="application/vnd.openxmlformats-officedocument.presentationml.slide+xml"/>
  <Override PartName="/ppt/slides/slide59.xml" ContentType="application/vnd.openxmlformats-officedocument.presentationml.slide+xml"/>
  <Override PartName="/ppt/slides/slide74.xml" ContentType="application/vnd.openxmlformats-officedocument.presentationml.slide+xml"/>
  <Override PartName="/ppt/slides/slide58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69.xml" ContentType="application/vnd.openxmlformats-officedocument.presentationml.slide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48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2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1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80.xml.rels" ContentType="application/vnd.openxmlformats-package.relationships+xml"/>
  <Override PartName="/ppt/slides/_rels/slide22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18.xml.rels" ContentType="application/vnd.openxmlformats-package.relationships+xml"/>
  <Override PartName="/ppt/slides/_rels/slide66.xml.rels" ContentType="application/vnd.openxmlformats-package.relationships+xml"/>
  <Override PartName="/ppt/slides/_rels/slide6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7.xml.rels" ContentType="application/vnd.openxmlformats-package.relationships+xml"/>
  <Override PartName="/ppt/slides/_rels/slide63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4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0.xml.rels" ContentType="application/vnd.openxmlformats-package.relationships+xml"/>
  <Override PartName="/ppt/slides/_rels/slide59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6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49.xml.rels" ContentType="application/vnd.openxmlformats-package.relationships+xml"/>
  <Override PartName="/ppt/slides/_rels/slide64.xml.rels" ContentType="application/vnd.openxmlformats-package.relationships+xml"/>
  <Override PartName="/ppt/slides/_rels/slide78.xml.rels" ContentType="application/vnd.openxmlformats-package.relationships+xml"/>
  <Override PartName="/ppt/slides/_rels/slide8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76.xml.rels" ContentType="application/vnd.openxmlformats-package.relationships+xml"/>
  <Override PartName="/ppt/slides/_rels/slide79.xml.rels" ContentType="application/vnd.openxmlformats-package.relationships+xml"/>
  <Override PartName="/ppt/slides/_rels/slide60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75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commentAuthors.xml" ContentType="application/vnd.openxmlformats-officedocument.presentationml.commentAuthors+xml"/>
  <Override PartName="/ppt/_rels/presentation.xml.rels" ContentType="application/vnd.openxmlformats-package.relationships+xml"/>
  <Override PartName="/ppt/media/image43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36.png" ContentType="image/png"/>
  <Override PartName="/ppt/media/image46.gif" ContentType="image/gif"/>
  <Override PartName="/ppt/media/image35.png" ContentType="image/png"/>
  <Override PartName="/ppt/media/image16.gif" ContentType="image/gif"/>
  <Override PartName="/ppt/media/image45.gif" ContentType="image/gif"/>
  <Override PartName="/ppt/media/image34.png" ContentType="image/png"/>
  <Override PartName="/ppt/media/image15.gif" ContentType="image/gif"/>
  <Override PartName="/ppt/media/image12.png" ContentType="image/png"/>
  <Override PartName="/ppt/media/image13.png" ContentType="image/png"/>
  <Override PartName="/ppt/media/image42.png" ContentType="image/png"/>
  <Override PartName="/ppt/media/media17.mp4" ContentType="video/mp4"/>
  <Override PartName="/ppt/media/image18.png" ContentType="image/png"/>
  <Override PartName="/ppt/media/image51.png" ContentType="image/png"/>
  <Override PartName="/ppt/media/image44.png" ContentType="image/png"/>
  <Override PartName="/ppt/media/media19.mp4" ContentType="video/mp4"/>
  <Override PartName="/ppt/media/image20.png" ContentType="image/png"/>
  <Override PartName="/ppt/media/image49.png" ContentType="image/png"/>
  <Override PartName="/ppt/media/image5.png" ContentType="image/png"/>
  <Override PartName="/ppt/media/image55.png" ContentType="image/png"/>
  <Override PartName="/ppt/media/image50.png" ContentType="image/png"/>
  <Override PartName="/ppt/media/image53.png" ContentType="image/png"/>
  <Override PartName="/ppt/media/image14.png" ContentType="image/png"/>
  <Override PartName="/ppt/media/image48.png" ContentType="image/png"/>
  <Override PartName="/ppt/media/image39.png" ContentType="image/png"/>
  <Override PartName="/ppt/media/media21.mov" ContentType="video/quicktime"/>
  <Override PartName="/ppt/media/image58.png" ContentType="image/png"/>
  <Override PartName="/ppt/media/image8.png" ContentType="image/png"/>
  <Override PartName="/ppt/media/image23.png" ContentType="image/png"/>
  <Override PartName="/ppt/media/image4.png" ContentType="image/png"/>
  <Override PartName="/ppt/media/image54.png" ContentType="image/png"/>
  <Override PartName="/ppt/media/image1.tif" ContentType="image/tiff"/>
  <Override PartName="/ppt/media/image3.jpeg" ContentType="image/jpeg"/>
  <Override PartName="/ppt/media/image28.png" ContentType="image/png"/>
  <Override PartName="/ppt/media/image22.png" ContentType="image/png"/>
  <Override PartName="/ppt/media/image7.png" ContentType="image/png"/>
  <Override PartName="/ppt/media/image5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6.png" ContentType="image/png"/>
  <Override PartName="/ppt/media/image6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47.tif" ContentType="image/tiff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comments/comment24.xml" ContentType="application/vnd.openxmlformats-officedocument.presentationml.comments+xml"/>
  <Override PartName="/ppt/comments/comment25.xml" ContentType="application/vnd.openxmlformats-officedocument.presentationml.comments+xml"/>
  <Override PartName="/ppt/comments/comment19.xml" ContentType="application/vnd.openxmlformats-officedocument.presentationml.comment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</p:sldIdLst>
  <p:sldSz cx="13004800" cy="9753600"/>
  <p:notesSz cx="7559675" cy="10691812"/>
</p:presentation>
</file>

<file path=ppt/commentAuthors.xml><?xml version="1.0" encoding="utf-8"?>
<p:cmAuthorLst xmlns:p="http://schemas.openxmlformats.org/presentationml/2006/main">
  <p:cmAuthor id="0" name="Denis Deratani Mauá" initials="DDM" lastIdx="5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0" Type="http://schemas.openxmlformats.org/officeDocument/2006/relationships/slide" Target="slides/slide81.xml"/><Relationship Id="rId91" Type="http://schemas.openxmlformats.org/officeDocument/2006/relationships/commentAuthors" Target="commentAuthors.xml"/>
</Relationships>
</file>

<file path=ppt/comments/comment19.xml><?xml version="1.0" encoding="utf-8"?>
<p:cmLst xmlns:p="http://schemas.openxmlformats.org/presentationml/2006/main">
  <p:cm authorId="0" dt="2017-09-12T21:34:35.884000000" idx="1">
    <p:pos x="6478" y="720"/>
    <p:text>trajetória encontrada</p:text>
  </p:cm>
  <p:cm authorId="0" dt="2017-09-12T21:14:39.422000000" idx="2">
    <p:pos x="6478" y="3599"/>
    <p:text>trajetória encontrada por algoritmo de Dijkstra</p:text>
  </p:cm>
</p:cmLst>
</file>

<file path=ppt/comments/comment24.xml><?xml version="1.0" encoding="utf-8"?>
<p:cmLst xmlns:p="http://schemas.openxmlformats.org/presentationml/2006/main">
  <p:cm authorId="0" dt="2017-09-12T21:13:59.943000000" idx="3">
    <p:pos x="2519" y="1080"/>
    <p:text>Dijkstra
mapa de ocupação 512 x 512
8-vizinhança</p:text>
  </p:cm>
  <p:cm authorId="0" dt="2017-09-12T21:14:39.422000000" idx="4">
    <p:pos x="6478" y="1080"/>
    <p:text>trajetória encontrada por algoritmo de Dijkstra</p:text>
  </p:cm>
</p:cmLst>
</file>

<file path=ppt/comments/comment25.xml><?xml version="1.0" encoding="utf-8"?>
<p:cmLst xmlns:p="http://schemas.openxmlformats.org/presentationml/2006/main">
  <p:cm authorId="0" dt="2017-09-12T21:17:02.406000000" idx="5">
    <p:pos x="6118" y="1080"/>
    <p:text>trajetória encontrada</p:text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5758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892840" y="5649480"/>
            <a:ext cx="670536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9329040" y="26416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58928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7" name="PlaceHolder 5"/>
          <p:cNvSpPr>
            <a:spLocks noGrp="1"/>
          </p:cNvSpPr>
          <p:nvPr>
            <p:ph type="body"/>
          </p:nvPr>
        </p:nvSpPr>
        <p:spPr>
          <a:xfrm>
            <a:off x="9329040" y="5649480"/>
            <a:ext cx="327204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816012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 type="body"/>
          </p:nvPr>
        </p:nvSpPr>
        <p:spPr>
          <a:xfrm>
            <a:off x="10427400" y="26416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 type="body"/>
          </p:nvPr>
        </p:nvSpPr>
        <p:spPr>
          <a:xfrm>
            <a:off x="589284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3" name="PlaceHolder 6"/>
          <p:cNvSpPr>
            <a:spLocks noGrp="1"/>
          </p:cNvSpPr>
          <p:nvPr>
            <p:ph type="body"/>
          </p:nvPr>
        </p:nvSpPr>
        <p:spPr>
          <a:xfrm>
            <a:off x="816012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4" name="PlaceHolder 7"/>
          <p:cNvSpPr>
            <a:spLocks noGrp="1"/>
          </p:cNvSpPr>
          <p:nvPr>
            <p:ph type="body"/>
          </p:nvPr>
        </p:nvSpPr>
        <p:spPr>
          <a:xfrm>
            <a:off x="10427400" y="5649480"/>
            <a:ext cx="2158920" cy="2746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10800000">
            <a:off x="406440" y="6140520"/>
            <a:ext cx="12191760" cy="36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Title Text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219428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Title Text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06440" y="-4844160"/>
            <a:ext cx="11175480" cy="575820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"/>
                <a:ea typeface="DIN Alternate"/>
              </a:rPr>
              <a:t>Text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06440" y="274320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2"/>
          <p:cNvSpPr>
            <a:spLocks noGrp="1"/>
          </p:cNvSpPr>
          <p:nvPr>
            <p:ph type="title"/>
          </p:nvPr>
        </p:nvSpPr>
        <p:spPr>
          <a:xfrm>
            <a:off x="1092240" y="832320"/>
            <a:ext cx="10367640" cy="2132280"/>
          </a:xfrm>
          <a:prstGeom prst="rect">
            <a:avLst/>
          </a:prstGeom>
        </p:spPr>
        <p:txBody>
          <a:bodyPr lIns="65160" rIns="65160" tIns="65160" bIns="65160" anchor="ctr">
            <a:noAutofit/>
          </a:bodyPr>
          <a:p>
            <a:pPr>
              <a:lnSpc>
                <a:spcPct val="80000"/>
              </a:lnSpc>
            </a:pP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Title Text</a:t>
            </a:r>
            <a:endParaRPr b="0" lang="pt-BR" sz="62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1092240" y="3251160"/>
            <a:ext cx="10367640" cy="5721840"/>
          </a:xfrm>
          <a:prstGeom prst="rect">
            <a:avLst/>
          </a:prstGeom>
        </p:spPr>
        <p:txBody>
          <a:bodyPr lIns="65160" rIns="65160" tIns="65160" bIns="65160">
            <a:noAutofit/>
          </a:bodyPr>
          <a:p>
            <a:pPr marL="128160" indent="-12780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 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367920" indent="-23976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63108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77724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96012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sldNum"/>
          </p:nvPr>
        </p:nvSpPr>
        <p:spPr>
          <a:xfrm>
            <a:off x="11559960" y="9237600"/>
            <a:ext cx="338760" cy="320040"/>
          </a:xfrm>
          <a:prstGeom prst="rect">
            <a:avLst/>
          </a:prstGeom>
        </p:spPr>
        <p:txBody>
          <a:bodyPr lIns="65160" rIns="65160" tIns="65160" bIns="65160"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a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94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Type a quote here.</a:t>
            </a:r>
            <a:endParaRPr b="0" lang="pt-BR" sz="9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-1015920" y="-12600"/>
            <a:ext cx="886068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5892840" y="5342040"/>
            <a:ext cx="6705360" cy="575820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232323"/>
                </a:solidFill>
                <a:latin typeface="DIN Condensed"/>
                <a:ea typeface="DIN Condensed"/>
              </a:rPr>
              <a:t>Johnny Appleseed</a:t>
            </a:r>
            <a:endParaRPr b="0" lang="pt-BR" sz="6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88" name="PlaceHolder 6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17.mp4"/><Relationship Id="rId2" Type="http://schemas.microsoft.com/office/2007/relationships/media" Target="../media/media17.mp4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19.mp4"/><Relationship Id="rId2" Type="http://schemas.microsoft.com/office/2007/relationships/media" Target="../media/media19.mp4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video" Target="../media/media21.mov"/><Relationship Id="rId2" Type="http://schemas.microsoft.com/office/2007/relationships/media" Target="../media/media21.mov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5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7.xml"/><Relationship Id="rId5" Type="http://schemas.openxmlformats.org/officeDocument/2006/relationships/comments" Target="../comments/commen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7.xml"/><Relationship Id="rId4" Type="http://schemas.openxmlformats.org/officeDocument/2006/relationships/comments" Target="../comments/comment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7.xml"/><Relationship Id="rId4" Type="http://schemas.openxmlformats.org/officeDocument/2006/relationships/comments" Target="../comments/commen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6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image" Target="../media/image46.gif"/><Relationship Id="rId3" Type="http://schemas.openxmlformats.org/officeDocument/2006/relationships/slideLayout" Target="../slideLayouts/slideLayout6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7.tif"/><Relationship Id="rId2" Type="http://schemas.openxmlformats.org/officeDocument/2006/relationships/slideLayout" Target="../slideLayouts/slideLayout2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6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6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6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6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6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9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Image" descr="Image"/>
          <p:cNvPicPr/>
          <p:nvPr/>
        </p:nvPicPr>
        <p:blipFill>
          <a:blip r:embed="rId1"/>
          <a:stretch/>
        </p:blipFill>
        <p:spPr>
          <a:xfrm>
            <a:off x="-2305440" y="-9000"/>
            <a:ext cx="17371440" cy="9771120"/>
          </a:xfrm>
          <a:prstGeom prst="rect">
            <a:avLst/>
          </a:prstGeom>
          <a:ln w="12600">
            <a:noFill/>
          </a:ln>
        </p:spPr>
      </p:pic>
      <p:sp>
        <p:nvSpPr>
          <p:cNvPr id="326" name="TextShape 1"/>
          <p:cNvSpPr txBox="1"/>
          <p:nvPr/>
        </p:nvSpPr>
        <p:spPr>
          <a:xfrm rot="10800000">
            <a:off x="406440" y="6140520"/>
            <a:ext cx="12191760" cy="360"/>
          </a:xfrm>
          <a:prstGeom prst="rect">
            <a:avLst/>
          </a:prstGeom>
          <a:noFill/>
          <a:ln w="38160">
            <a:solidFill>
              <a:srgbClr val="a6aaa9"/>
            </a:solidFill>
            <a:miter/>
          </a:ln>
        </p:spPr>
        <p:txBody>
          <a:bodyPr lIns="50760" rIns="50760" tIns="50760" bIns="50760" anchor="ctr">
            <a:no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7" name="TextShape 2"/>
          <p:cNvSpPr txBox="1"/>
          <p:nvPr/>
        </p:nvSpPr>
        <p:spPr>
          <a:xfrm>
            <a:off x="406440" y="6426360"/>
            <a:ext cx="12191760" cy="2704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Inteligência Artificial</a:t>
            </a:r>
            <a:endParaRPr b="0" lang="pt-BR" sz="1224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28" name="TextShape 3"/>
          <p:cNvSpPr txBox="1"/>
          <p:nvPr/>
        </p:nvSpPr>
        <p:spPr>
          <a:xfrm>
            <a:off x="406440" y="4267080"/>
            <a:ext cx="12191760" cy="1802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MAC 425 / 5739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9" name="CustomShape 4"/>
          <p:cNvSpPr/>
          <p:nvPr/>
        </p:nvSpPr>
        <p:spPr>
          <a:xfrm>
            <a:off x="-932400" y="1131480"/>
            <a:ext cx="866304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9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busca informada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30" name="CustomShape 5"/>
          <p:cNvSpPr/>
          <p:nvPr/>
        </p:nvSpPr>
        <p:spPr>
          <a:xfrm>
            <a:off x="9892440" y="9174600"/>
            <a:ext cx="29426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A.I. (2001)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TextShape 1"/>
          <p:cNvSpPr txBox="1"/>
          <p:nvPr/>
        </p:nvSpPr>
        <p:spPr>
          <a:xfrm>
            <a:off x="406440" y="1905120"/>
            <a:ext cx="12191760" cy="1350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Despreza conhecimento sobre solução do 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cega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31" name="Dijkstras_progress_animation.gif" descr="Dijkstras_progress_animation.gif"/>
          <p:cNvPicPr/>
          <p:nvPr/>
        </p:nvPicPr>
        <p:blipFill>
          <a:blip r:embed="rId1"/>
          <a:stretch/>
        </p:blipFill>
        <p:spPr>
          <a:xfrm>
            <a:off x="3588120" y="3263760"/>
            <a:ext cx="5828040" cy="5828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TextShape 1"/>
          <p:cNvSpPr txBox="1"/>
          <p:nvPr/>
        </p:nvSpPr>
        <p:spPr>
          <a:xfrm>
            <a:off x="406440" y="1905120"/>
            <a:ext cx="12191760" cy="1350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Usa conhecimento (intuição) sobre solução do 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informada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34" name="Astar_progress_animation.gif" descr="Astar_progress_animation.gif"/>
          <p:cNvPicPr/>
          <p:nvPr/>
        </p:nvPicPr>
        <p:blipFill>
          <a:blip r:embed="rId1"/>
          <a:stretch/>
        </p:blipFill>
        <p:spPr>
          <a:xfrm>
            <a:off x="3588120" y="2889720"/>
            <a:ext cx="5828040" cy="5828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Picture 1" descr="ContoursPacmanSmallMaze-UC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41440" y="2019240"/>
            <a:ext cx="10121400" cy="5714640"/>
          </a:xfrm>
          <a:prstGeom prst="rect">
            <a:avLst/>
          </a:prstGeom>
          <a:ln>
            <a:noFill/>
          </a:ln>
        </p:spPr>
      </p:pic>
      <p:sp>
        <p:nvSpPr>
          <p:cNvPr id="133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cega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3900" fill="hold"/>
                                        <p:tgtEl>
                                          <p:spTgt spid="1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3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Picture 1" descr="ContoursPacmanSmallMaze-greedy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441080" y="2026080"/>
            <a:ext cx="10122480" cy="5700960"/>
          </a:xfrm>
          <a:prstGeom prst="rect">
            <a:avLst/>
          </a:prstGeom>
          <a:ln>
            <a:noFill/>
          </a:ln>
        </p:spPr>
      </p:pic>
      <p:sp>
        <p:nvSpPr>
          <p:cNvPr id="1338" name="CustomShape 1"/>
          <p:cNvSpPr/>
          <p:nvPr/>
        </p:nvSpPr>
        <p:spPr>
          <a:xfrm>
            <a:off x="4187160" y="8108280"/>
            <a:ext cx="4630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h(n) = Distância Euclideana à meta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3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informada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6" dur="3000" fill="hold"/>
                                        <p:tgtEl>
                                          <p:spTgt spid="1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" dur="1000" fill="hold"/>
                                        <p:tgtEl>
                                          <p:spTgt spid="1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Picture 1" descr="Infinite Mario AI - Long Level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828800"/>
            <a:ext cx="8127720" cy="6095520"/>
          </a:xfrm>
          <a:prstGeom prst="rect">
            <a:avLst/>
          </a:prstGeom>
          <a:ln>
            <a:noFill/>
          </a:ln>
        </p:spPr>
      </p:pic>
      <p:sp>
        <p:nvSpPr>
          <p:cNvPr id="1341" name="CustomShape 1"/>
          <p:cNvSpPr/>
          <p:nvPr/>
        </p:nvSpPr>
        <p:spPr>
          <a:xfrm>
            <a:off x="1236240" y="8379000"/>
            <a:ext cx="6468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https://www.youtube.com/watch?v=DlkMs4ZHHr8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42" name="marioastar.png" descr="marioastar.png"/>
          <p:cNvPicPr/>
          <p:nvPr/>
        </p:nvPicPr>
        <p:blipFill>
          <a:blip r:embed="rId4"/>
          <a:srcRect l="2244" t="27192" r="57416" b="53400"/>
          <a:stretch/>
        </p:blipFill>
        <p:spPr>
          <a:xfrm>
            <a:off x="8695800" y="4953600"/>
            <a:ext cx="3999600" cy="2970720"/>
          </a:xfrm>
          <a:prstGeom prst="rect">
            <a:avLst/>
          </a:prstGeom>
          <a:ln w="12600">
            <a:noFill/>
          </a:ln>
        </p:spPr>
      </p:pic>
      <p:sp>
        <p:nvSpPr>
          <p:cNvPr id="134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inform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44" name="marioastar.png" descr="marioastar.png"/>
          <p:cNvPicPr/>
          <p:nvPr/>
        </p:nvPicPr>
        <p:blipFill>
          <a:blip r:embed="rId5"/>
          <a:srcRect l="851" t="2557" r="58450" b="78743"/>
          <a:stretch/>
        </p:blipFill>
        <p:spPr>
          <a:xfrm>
            <a:off x="8695800" y="1832760"/>
            <a:ext cx="3999240" cy="2836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6" dur="74623128" fill="hold"/>
                                        <p:tgtEl>
                                          <p:spTgt spid="1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Estima custo de uma solução parcial (nó) a uma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Dependente de domínio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Propriedades: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h(n) ≥ 0, h(meta) = 0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4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função heurística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47" name="Picture 2" descr="Picture 2"/>
          <p:cNvPicPr/>
          <p:nvPr/>
        </p:nvPicPr>
        <p:blipFill>
          <a:blip r:embed="rId1"/>
          <a:stretch/>
        </p:blipFill>
        <p:spPr>
          <a:xfrm>
            <a:off x="3191040" y="5657760"/>
            <a:ext cx="6622560" cy="2977920"/>
          </a:xfrm>
          <a:prstGeom prst="rect">
            <a:avLst/>
          </a:prstGeom>
          <a:ln w="12600">
            <a:noFill/>
          </a:ln>
        </p:spPr>
      </p:pic>
      <p:pic>
        <p:nvPicPr>
          <p:cNvPr id="1348" name="Line Line" descr="Line Line"/>
          <p:cNvPicPr/>
          <p:nvPr/>
        </p:nvPicPr>
        <p:blipFill>
          <a:blip r:embed="rId2"/>
          <a:stretch/>
        </p:blipFill>
        <p:spPr>
          <a:xfrm rot="19944000">
            <a:off x="3588840" y="7188840"/>
            <a:ext cx="2948040" cy="457560"/>
          </a:xfrm>
          <a:prstGeom prst="rect">
            <a:avLst/>
          </a:prstGeom>
          <a:ln>
            <a:noFill/>
          </a:ln>
        </p:spPr>
      </p:pic>
      <p:sp>
        <p:nvSpPr>
          <p:cNvPr id="1349" name="CustomShape 3"/>
          <p:cNvSpPr/>
          <p:nvPr/>
        </p:nvSpPr>
        <p:spPr>
          <a:xfrm rot="19898400">
            <a:off x="3840840" y="7198920"/>
            <a:ext cx="890640" cy="442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11,2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50" name="CustomShape 4"/>
          <p:cNvSpPr/>
          <p:nvPr/>
        </p:nvSpPr>
        <p:spPr>
          <a:xfrm>
            <a:off x="3673440" y="6755040"/>
            <a:ext cx="3321720" cy="14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7329" y="187"/>
                </a:moveTo>
                <a:lnTo>
                  <a:pt x="9379" y="0"/>
                </a:lnTo>
                <a:lnTo>
                  <a:pt x="9308" y="13141"/>
                </a:lnTo>
                <a:lnTo>
                  <a:pt x="13840" y="13184"/>
                </a:lnTo>
                <a:lnTo>
                  <a:pt x="13868" y="7899"/>
                </a:lnTo>
                <a:lnTo>
                  <a:pt x="21552" y="7887"/>
                </a:lnTo>
                <a:lnTo>
                  <a:pt x="21600" y="16612"/>
                </a:lnTo>
                <a:lnTo>
                  <a:pt x="17377" y="16746"/>
                </a:lnTo>
                <a:lnTo>
                  <a:pt x="17433" y="21600"/>
                </a:lnTo>
                <a:lnTo>
                  <a:pt x="0" y="21429"/>
                </a:lnTo>
              </a:path>
            </a:pathLst>
          </a:custGeom>
          <a:noFill/>
          <a:ln w="381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1" name="CustomShape 5"/>
          <p:cNvSpPr/>
          <p:nvPr/>
        </p:nvSpPr>
        <p:spPr>
          <a:xfrm>
            <a:off x="5067720" y="8369280"/>
            <a:ext cx="552240" cy="4435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TextShape 1"/>
          <p:cNvSpPr txBox="1"/>
          <p:nvPr/>
        </p:nvSpPr>
        <p:spPr>
          <a:xfrm>
            <a:off x="406440" y="7924680"/>
            <a:ext cx="12191760" cy="1422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Similar a busca de custo-uniforme, usando heurística (custo futuro estimado) ao invés de custo parcial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5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melhor escolha (busca gulosa)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54" name="CustomShape 3"/>
          <p:cNvSpPr/>
          <p:nvPr/>
        </p:nvSpPr>
        <p:spPr>
          <a:xfrm>
            <a:off x="406440" y="2016000"/>
            <a:ext cx="12191760" cy="561636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de menor heurística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h(n)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TextShape 1"/>
          <p:cNvSpPr txBox="1"/>
          <p:nvPr/>
        </p:nvSpPr>
        <p:spPr>
          <a:xfrm>
            <a:off x="406440" y="6695280"/>
            <a:ext cx="12191760" cy="1657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4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 ser considerada busca informada?</a:t>
            </a:r>
            <a:endParaRPr b="0" lang="pt-BR" sz="49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5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custo uniforme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57" name="CustomShape 3"/>
          <p:cNvSpPr/>
          <p:nvPr/>
        </p:nvSpPr>
        <p:spPr>
          <a:xfrm>
            <a:off x="495360" y="1714680"/>
            <a:ext cx="8656200" cy="307440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266760" indent="-266400">
              <a:lnSpc>
                <a:spcPct val="100000"/>
              </a:lnSpc>
              <a:spcBef>
                <a:spcPts val="1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0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2040" spc="-1" strike="noStrike">
              <a:latin typeface="Arial"/>
            </a:endParaRPr>
          </a:p>
          <a:p>
            <a:pPr marL="266760" indent="-266400">
              <a:lnSpc>
                <a:spcPct val="100000"/>
              </a:lnSpc>
              <a:spcBef>
                <a:spcPts val="1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0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2040" spc="-1" strike="noStrike">
              <a:latin typeface="Arial"/>
            </a:endParaRPr>
          </a:p>
          <a:p>
            <a:pPr lvl="1" marL="533520" indent="-26640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não explorado </a:t>
            </a:r>
            <a:r>
              <a:rPr b="0" i="1" lang="pt-BR" sz="204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com </a:t>
            </a:r>
            <a:r>
              <a:rPr b="0" lang="pt-BR" sz="204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menor custo</a:t>
            </a: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g(n)</a:t>
            </a:r>
            <a:endParaRPr b="0" lang="pt-BR" sz="2040" spc="-1" strike="noStrike">
              <a:latin typeface="Arial"/>
            </a:endParaRPr>
          </a:p>
          <a:p>
            <a:pPr lvl="1" marL="533520" indent="-26640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204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2040" spc="-1" strike="noStrike">
              <a:latin typeface="Arial"/>
            </a:endParaRPr>
          </a:p>
          <a:p>
            <a:pPr lvl="1" marL="533520" indent="-266400">
              <a:lnSpc>
                <a:spcPct val="100000"/>
              </a:lnSpc>
              <a:spcBef>
                <a:spcPts val="1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204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204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2040" spc="-1" strike="noStrike">
              <a:latin typeface="Arial"/>
            </a:endParaRPr>
          </a:p>
        </p:txBody>
      </p:sp>
      <p:grpSp>
        <p:nvGrpSpPr>
          <p:cNvPr id="1358" name="Group 4"/>
          <p:cNvGrpSpPr/>
          <p:nvPr/>
        </p:nvGrpSpPr>
        <p:grpSpPr>
          <a:xfrm>
            <a:off x="9379080" y="1901160"/>
            <a:ext cx="3165120" cy="2701080"/>
            <a:chOff x="9379080" y="1901160"/>
            <a:chExt cx="3165120" cy="2701080"/>
          </a:xfrm>
        </p:grpSpPr>
        <p:sp>
          <p:nvSpPr>
            <p:cNvPr id="1359" name="CustomShape 5"/>
            <p:cNvSpPr/>
            <p:nvPr/>
          </p:nvSpPr>
          <p:spPr>
            <a:xfrm>
              <a:off x="9867960" y="1926000"/>
              <a:ext cx="1615680" cy="223344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0" name="CustomShape 6"/>
            <p:cNvSpPr/>
            <p:nvPr/>
          </p:nvSpPr>
          <p:spPr>
            <a:xfrm>
              <a:off x="10020240" y="1901160"/>
              <a:ext cx="1371240" cy="178200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1" name="CustomShape 7"/>
            <p:cNvSpPr/>
            <p:nvPr/>
          </p:nvSpPr>
          <p:spPr>
            <a:xfrm>
              <a:off x="10631520" y="2157840"/>
              <a:ext cx="2743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62" name="CustomShape 8"/>
            <p:cNvSpPr/>
            <p:nvPr/>
          </p:nvSpPr>
          <p:spPr>
            <a:xfrm>
              <a:off x="9379080" y="1951560"/>
              <a:ext cx="2927160" cy="2553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3" name="CustomShape 9"/>
            <p:cNvSpPr/>
            <p:nvPr/>
          </p:nvSpPr>
          <p:spPr>
            <a:xfrm>
              <a:off x="10501200" y="230724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4" name="CustomShape 10"/>
            <p:cNvSpPr/>
            <p:nvPr/>
          </p:nvSpPr>
          <p:spPr>
            <a:xfrm>
              <a:off x="10977480" y="22975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5" name="CustomShape 11"/>
            <p:cNvSpPr/>
            <p:nvPr/>
          </p:nvSpPr>
          <p:spPr>
            <a:xfrm>
              <a:off x="10613880" y="2111760"/>
              <a:ext cx="444240" cy="8568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6" name="CustomShape 12"/>
            <p:cNvSpPr/>
            <p:nvPr/>
          </p:nvSpPr>
          <p:spPr>
            <a:xfrm>
              <a:off x="10172880" y="44233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7" name="CustomShape 13"/>
            <p:cNvSpPr/>
            <p:nvPr/>
          </p:nvSpPr>
          <p:spPr>
            <a:xfrm>
              <a:off x="11225160" y="334692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8" name="CustomShape 14"/>
            <p:cNvSpPr/>
            <p:nvPr/>
          </p:nvSpPr>
          <p:spPr>
            <a:xfrm>
              <a:off x="10745640" y="390276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9" name="CustomShape 15"/>
            <p:cNvSpPr/>
            <p:nvPr/>
          </p:nvSpPr>
          <p:spPr>
            <a:xfrm>
              <a:off x="10325160" y="1933560"/>
              <a:ext cx="837720" cy="114012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0" name="CustomShape 16"/>
            <p:cNvSpPr/>
            <p:nvPr/>
          </p:nvSpPr>
          <p:spPr>
            <a:xfrm>
              <a:off x="11719080" y="281520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71" name="CustomShape 17"/>
            <p:cNvSpPr/>
            <p:nvPr/>
          </p:nvSpPr>
          <p:spPr>
            <a:xfrm>
              <a:off x="11544480" y="241992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72" name="CustomShape 18"/>
            <p:cNvSpPr/>
            <p:nvPr/>
          </p:nvSpPr>
          <p:spPr>
            <a:xfrm>
              <a:off x="11328480" y="2041920"/>
              <a:ext cx="825120" cy="243720"/>
            </a:xfrm>
            <a:custGeom>
              <a:avLst/>
              <a:gdLst/>
              <a:ahLst/>
              <a:rect l="l" t="t" r="r" b="b"/>
              <a:pathLst>
                <a:path w="21600" h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TextShape 1"/>
          <p:cNvSpPr txBox="1"/>
          <p:nvPr/>
        </p:nvSpPr>
        <p:spPr>
          <a:xfrm>
            <a:off x="406440" y="1905120"/>
            <a:ext cx="12191760" cy="7552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432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Melhor cenário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2900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leva a caminho menos custoso à meta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marL="36432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Pior cenário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2900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expande árvore completa (como BP)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marL="36432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Não é completa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2900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Pode entrar em ciclo se não memorizar estados expandidos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2900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Pode seguir caminho infinito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marL="36432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Não é ótima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29000" indent="-36396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Heurística subestima custos reais</a:t>
            </a:r>
            <a:endParaRPr b="0" lang="pt-BR" sz="279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7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melhor escolha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375" name="Group 3"/>
          <p:cNvGrpSpPr/>
          <p:nvPr/>
        </p:nvGrpSpPr>
        <p:grpSpPr>
          <a:xfrm>
            <a:off x="9588600" y="1303200"/>
            <a:ext cx="2927160" cy="2177640"/>
            <a:chOff x="9588600" y="1303200"/>
            <a:chExt cx="2927160" cy="2177640"/>
          </a:xfrm>
        </p:grpSpPr>
        <p:sp>
          <p:nvSpPr>
            <p:cNvPr id="1376" name="CustomShape 4"/>
            <p:cNvSpPr/>
            <p:nvPr/>
          </p:nvSpPr>
          <p:spPr>
            <a:xfrm>
              <a:off x="10965960" y="1342440"/>
              <a:ext cx="788760" cy="1585800"/>
            </a:xfrm>
            <a:custGeom>
              <a:avLst/>
              <a:gdLst/>
              <a:ahLst/>
              <a:rect l="l" t="t" r="r" b="b"/>
              <a:pathLst>
                <a:path w="20140" h="19305">
                  <a:moveTo>
                    <a:pt x="3295" y="1767"/>
                  </a:moveTo>
                  <a:cubicBezTo>
                    <a:pt x="6212" y="3853"/>
                    <a:pt x="15250" y="11794"/>
                    <a:pt x="18046" y="14344"/>
                  </a:cubicBezTo>
                  <a:cubicBezTo>
                    <a:pt x="20842" y="16895"/>
                    <a:pt x="20031" y="15697"/>
                    <a:pt x="20031" y="17049"/>
                  </a:cubicBezTo>
                  <a:cubicBezTo>
                    <a:pt x="18370" y="18208"/>
                    <a:pt x="14642" y="20720"/>
                    <a:pt x="10630" y="18266"/>
                  </a:cubicBezTo>
                  <a:cubicBezTo>
                    <a:pt x="9779" y="15021"/>
                    <a:pt x="1674" y="4607"/>
                    <a:pt x="458" y="1863"/>
                  </a:cubicBezTo>
                  <a:cubicBezTo>
                    <a:pt x="-758" y="-880"/>
                    <a:pt x="539" y="-320"/>
                    <a:pt x="3295" y="1767"/>
                  </a:cubicBez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7" name="CustomShape 5"/>
            <p:cNvSpPr/>
            <p:nvPr/>
          </p:nvSpPr>
          <p:spPr>
            <a:xfrm>
              <a:off x="9588600" y="1373040"/>
              <a:ext cx="2927160" cy="210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8" name="CustomShape 6"/>
            <p:cNvSpPr/>
            <p:nvPr/>
          </p:nvSpPr>
          <p:spPr>
            <a:xfrm>
              <a:off x="10710720" y="17287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9" name="CustomShape 7"/>
            <p:cNvSpPr/>
            <p:nvPr/>
          </p:nvSpPr>
          <p:spPr>
            <a:xfrm>
              <a:off x="11187000" y="171936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0" name="CustomShape 8"/>
            <p:cNvSpPr/>
            <p:nvPr/>
          </p:nvSpPr>
          <p:spPr>
            <a:xfrm>
              <a:off x="10841040" y="1579680"/>
              <a:ext cx="27432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81" name="CustomShape 9"/>
            <p:cNvSpPr/>
            <p:nvPr/>
          </p:nvSpPr>
          <p:spPr>
            <a:xfrm>
              <a:off x="10823400" y="1533600"/>
              <a:ext cx="444240" cy="8568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2" name="CustomShape 10"/>
            <p:cNvSpPr/>
            <p:nvPr/>
          </p:nvSpPr>
          <p:spPr>
            <a:xfrm>
              <a:off x="11225160" y="1332000"/>
              <a:ext cx="29808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83" name="CustomShape 11"/>
            <p:cNvSpPr/>
            <p:nvPr/>
          </p:nvSpPr>
          <p:spPr>
            <a:xfrm>
              <a:off x="11434680" y="264312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4" name="CustomShape 12"/>
            <p:cNvSpPr/>
            <p:nvPr/>
          </p:nvSpPr>
          <p:spPr>
            <a:xfrm>
              <a:off x="10942560" y="130320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85" name="Group 13"/>
          <p:cNvGrpSpPr/>
          <p:nvPr/>
        </p:nvGrpSpPr>
        <p:grpSpPr>
          <a:xfrm>
            <a:off x="9588600" y="3808800"/>
            <a:ext cx="2927160" cy="2161080"/>
            <a:chOff x="9588600" y="3808800"/>
            <a:chExt cx="2927160" cy="2161080"/>
          </a:xfrm>
        </p:grpSpPr>
        <p:sp>
          <p:nvSpPr>
            <p:cNvPr id="1386" name="CustomShape 14"/>
            <p:cNvSpPr/>
            <p:nvPr/>
          </p:nvSpPr>
          <p:spPr>
            <a:xfrm>
              <a:off x="9664560" y="3875760"/>
              <a:ext cx="2822400" cy="2094120"/>
            </a:xfrm>
            <a:custGeom>
              <a:avLst/>
              <a:gdLst/>
              <a:ahLst/>
              <a:rect l="l" t="t" r="r" b="b"/>
              <a:pathLst>
                <a:path w="21138" h="19984">
                  <a:moveTo>
                    <a:pt x="10689" y="898"/>
                  </a:moveTo>
                  <a:cubicBezTo>
                    <a:pt x="12567" y="3960"/>
                    <a:pt x="19937" y="16638"/>
                    <a:pt x="21138" y="19309"/>
                  </a:cubicBezTo>
                  <a:cubicBezTo>
                    <a:pt x="20235" y="19360"/>
                    <a:pt x="15361" y="19624"/>
                    <a:pt x="12068" y="19612"/>
                  </a:cubicBezTo>
                  <a:cubicBezTo>
                    <a:pt x="11675" y="18226"/>
                    <a:pt x="12626" y="14949"/>
                    <a:pt x="11854" y="11698"/>
                  </a:cubicBezTo>
                  <a:cubicBezTo>
                    <a:pt x="11521" y="10992"/>
                    <a:pt x="11105" y="10790"/>
                    <a:pt x="10201" y="11093"/>
                  </a:cubicBezTo>
                  <a:cubicBezTo>
                    <a:pt x="9702" y="10967"/>
                    <a:pt x="6885" y="19952"/>
                    <a:pt x="6504" y="19675"/>
                  </a:cubicBezTo>
                  <a:cubicBezTo>
                    <a:pt x="5101" y="19637"/>
                    <a:pt x="61" y="20431"/>
                    <a:pt x="97" y="19612"/>
                  </a:cubicBezTo>
                  <a:cubicBezTo>
                    <a:pt x="-462" y="18616"/>
                    <a:pt x="1499" y="16814"/>
                    <a:pt x="3128" y="13714"/>
                  </a:cubicBezTo>
                  <a:cubicBezTo>
                    <a:pt x="3675" y="11496"/>
                    <a:pt x="8596" y="3091"/>
                    <a:pt x="9857" y="961"/>
                  </a:cubicBezTo>
                  <a:cubicBezTo>
                    <a:pt x="11117" y="-1169"/>
                    <a:pt x="10522" y="910"/>
                    <a:pt x="10689" y="898"/>
                  </a:cubicBezTo>
                  <a:close/>
                </a:path>
              </a:pathLst>
            </a:custGeom>
            <a:solidFill>
              <a:srgbClr val="c0c0c0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7" name="CustomShape 15"/>
            <p:cNvSpPr/>
            <p:nvPr/>
          </p:nvSpPr>
          <p:spPr>
            <a:xfrm>
              <a:off x="9588600" y="3878640"/>
              <a:ext cx="2927160" cy="2061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8" name="CustomShape 16"/>
            <p:cNvSpPr/>
            <p:nvPr/>
          </p:nvSpPr>
          <p:spPr>
            <a:xfrm>
              <a:off x="10710720" y="423432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9" name="CustomShape 17"/>
            <p:cNvSpPr/>
            <p:nvPr/>
          </p:nvSpPr>
          <p:spPr>
            <a:xfrm>
              <a:off x="11187000" y="422460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0" name="CustomShape 18"/>
            <p:cNvSpPr/>
            <p:nvPr/>
          </p:nvSpPr>
          <p:spPr>
            <a:xfrm>
              <a:off x="10841040" y="4084920"/>
              <a:ext cx="27432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91" name="CustomShape 19"/>
            <p:cNvSpPr/>
            <p:nvPr/>
          </p:nvSpPr>
          <p:spPr>
            <a:xfrm>
              <a:off x="10823400" y="4038840"/>
              <a:ext cx="444240" cy="8568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2" name="CustomShape 20"/>
            <p:cNvSpPr/>
            <p:nvPr/>
          </p:nvSpPr>
          <p:spPr>
            <a:xfrm>
              <a:off x="11225160" y="3837240"/>
              <a:ext cx="29808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393" name="CustomShape 21"/>
            <p:cNvSpPr/>
            <p:nvPr/>
          </p:nvSpPr>
          <p:spPr>
            <a:xfrm>
              <a:off x="10974240" y="5254920"/>
              <a:ext cx="178920" cy="17892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4" name="CustomShape 22"/>
            <p:cNvSpPr/>
            <p:nvPr/>
          </p:nvSpPr>
          <p:spPr>
            <a:xfrm>
              <a:off x="10942560" y="3808800"/>
              <a:ext cx="178920" cy="17892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3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melhor escolha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96" name="Image" descr="Image"/>
          <p:cNvPicPr/>
          <p:nvPr/>
        </p:nvPicPr>
        <p:blipFill>
          <a:blip r:embed="rId1"/>
          <a:stretch/>
        </p:blipFill>
        <p:spPr>
          <a:xfrm>
            <a:off x="947160" y="2140560"/>
            <a:ext cx="6330600" cy="7326000"/>
          </a:xfrm>
          <a:prstGeom prst="rect">
            <a:avLst/>
          </a:prstGeom>
          <a:ln w="12600">
            <a:noFill/>
          </a:ln>
        </p:spPr>
      </p:pic>
      <p:pic>
        <p:nvPicPr>
          <p:cNvPr id="1397" name="Image" descr="Image"/>
          <p:cNvPicPr/>
          <p:nvPr/>
        </p:nvPicPr>
        <p:blipFill>
          <a:blip r:embed="rId2"/>
          <a:stretch/>
        </p:blipFill>
        <p:spPr>
          <a:xfrm>
            <a:off x="8782560" y="1301760"/>
            <a:ext cx="2974320" cy="2720160"/>
          </a:xfrm>
          <a:prstGeom prst="rect">
            <a:avLst/>
          </a:prstGeom>
          <a:ln w="12600">
            <a:noFill/>
          </a:ln>
        </p:spPr>
      </p:pic>
      <p:sp>
        <p:nvSpPr>
          <p:cNvPr id="1398" name="CustomShape 2"/>
          <p:cNvSpPr/>
          <p:nvPr/>
        </p:nvSpPr>
        <p:spPr>
          <a:xfrm>
            <a:off x="9115200" y="4218840"/>
            <a:ext cx="1989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solução gulosa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399" name="Image" descr="Image"/>
          <p:cNvPicPr/>
          <p:nvPr/>
        </p:nvPicPr>
        <p:blipFill>
          <a:blip r:embed="rId3"/>
          <a:stretch/>
        </p:blipFill>
        <p:spPr>
          <a:xfrm>
            <a:off x="8901360" y="5712120"/>
            <a:ext cx="2974320" cy="2646000"/>
          </a:xfrm>
          <a:prstGeom prst="rect">
            <a:avLst/>
          </a:prstGeom>
          <a:ln w="12600">
            <a:noFill/>
          </a:ln>
        </p:spPr>
      </p:pic>
      <p:sp>
        <p:nvSpPr>
          <p:cNvPr id="1400" name="CustomShape 3"/>
          <p:cNvSpPr/>
          <p:nvPr/>
        </p:nvSpPr>
        <p:spPr>
          <a:xfrm>
            <a:off x="9169560" y="8559000"/>
            <a:ext cx="1881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solução ótima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metro.pdf" descr="metro.pdf"/>
          <p:cNvPicPr/>
          <p:nvPr/>
        </p:nvPicPr>
        <p:blipFill>
          <a:blip r:embed="rId1"/>
          <a:srcRect l="0" t="710" r="0" b="71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332" name="CustomShape 1"/>
          <p:cNvSpPr/>
          <p:nvPr/>
        </p:nvSpPr>
        <p:spPr>
          <a:xfrm>
            <a:off x="6515280" y="7130880"/>
            <a:ext cx="253800" cy="25380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5753160" y="5607000"/>
            <a:ext cx="253800" cy="25380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3"/>
          <p:cNvSpPr/>
          <p:nvPr/>
        </p:nvSpPr>
        <p:spPr>
          <a:xfrm>
            <a:off x="5743440" y="5591520"/>
            <a:ext cx="272520" cy="25920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4"/>
          <p:cNvSpPr/>
          <p:nvPr/>
        </p:nvSpPr>
        <p:spPr>
          <a:xfrm>
            <a:off x="5817240" y="69343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5"/>
          <p:cNvSpPr/>
          <p:nvPr/>
        </p:nvSpPr>
        <p:spPr>
          <a:xfrm rot="8415600">
            <a:off x="5950440" y="5067720"/>
            <a:ext cx="646920" cy="6469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6"/>
          <p:cNvSpPr/>
          <p:nvPr/>
        </p:nvSpPr>
        <p:spPr>
          <a:xfrm>
            <a:off x="5743440" y="7054200"/>
            <a:ext cx="272520" cy="407520"/>
          </a:xfrm>
          <a:custGeom>
            <a:avLst/>
            <a:gdLst/>
            <a:ahLst/>
            <a:rect l="l" t="t" r="r" b="b"/>
            <a:pathLst>
              <a:path w="21547" h="21600">
                <a:moveTo>
                  <a:pt x="7636" y="0"/>
                </a:moveTo>
                <a:cubicBezTo>
                  <a:pt x="7308" y="0"/>
                  <a:pt x="7042" y="178"/>
                  <a:pt x="7042" y="398"/>
                </a:cubicBezTo>
                <a:lnTo>
                  <a:pt x="7042" y="1269"/>
                </a:lnTo>
                <a:cubicBezTo>
                  <a:pt x="7042" y="1360"/>
                  <a:pt x="6932" y="1434"/>
                  <a:pt x="6796" y="1434"/>
                </a:cubicBezTo>
                <a:lnTo>
                  <a:pt x="6444" y="1434"/>
                </a:lnTo>
                <a:cubicBezTo>
                  <a:pt x="6308" y="1434"/>
                  <a:pt x="6197" y="1509"/>
                  <a:pt x="6197" y="1600"/>
                </a:cubicBezTo>
                <a:lnTo>
                  <a:pt x="6197" y="2450"/>
                </a:lnTo>
                <a:cubicBezTo>
                  <a:pt x="6197" y="2541"/>
                  <a:pt x="6308" y="2614"/>
                  <a:pt x="6444" y="2614"/>
                </a:cubicBezTo>
                <a:lnTo>
                  <a:pt x="6796" y="2614"/>
                </a:lnTo>
                <a:cubicBezTo>
                  <a:pt x="6932" y="2614"/>
                  <a:pt x="7042" y="2688"/>
                  <a:pt x="7042" y="2779"/>
                </a:cubicBezTo>
                <a:lnTo>
                  <a:pt x="7042" y="4048"/>
                </a:lnTo>
                <a:lnTo>
                  <a:pt x="4708" y="4048"/>
                </a:lnTo>
                <a:cubicBezTo>
                  <a:pt x="4373" y="4048"/>
                  <a:pt x="4102" y="4230"/>
                  <a:pt x="4102" y="4455"/>
                </a:cubicBezTo>
                <a:lnTo>
                  <a:pt x="4102" y="5592"/>
                </a:lnTo>
                <a:lnTo>
                  <a:pt x="3470" y="5592"/>
                </a:lnTo>
                <a:lnTo>
                  <a:pt x="3470" y="5197"/>
                </a:lnTo>
                <a:cubicBezTo>
                  <a:pt x="3470" y="5006"/>
                  <a:pt x="3238" y="4850"/>
                  <a:pt x="2952" y="4850"/>
                </a:cubicBezTo>
                <a:lnTo>
                  <a:pt x="575" y="4850"/>
                </a:lnTo>
                <a:cubicBezTo>
                  <a:pt x="289" y="4850"/>
                  <a:pt x="57" y="5006"/>
                  <a:pt x="57" y="5197"/>
                </a:cubicBezTo>
                <a:lnTo>
                  <a:pt x="57" y="9364"/>
                </a:lnTo>
                <a:cubicBezTo>
                  <a:pt x="57" y="9530"/>
                  <a:pt x="233" y="9669"/>
                  <a:pt x="464" y="9703"/>
                </a:cubicBezTo>
                <a:lnTo>
                  <a:pt x="464" y="10395"/>
                </a:lnTo>
                <a:cubicBezTo>
                  <a:pt x="233" y="10429"/>
                  <a:pt x="57" y="10568"/>
                  <a:pt x="57" y="10734"/>
                </a:cubicBezTo>
                <a:lnTo>
                  <a:pt x="57" y="13326"/>
                </a:lnTo>
                <a:cubicBezTo>
                  <a:pt x="57" y="13518"/>
                  <a:pt x="290" y="13672"/>
                  <a:pt x="575" y="13672"/>
                </a:cubicBezTo>
                <a:lnTo>
                  <a:pt x="771" y="13672"/>
                </a:lnTo>
                <a:lnTo>
                  <a:pt x="117" y="14205"/>
                </a:lnTo>
                <a:cubicBezTo>
                  <a:pt x="10" y="14293"/>
                  <a:pt x="-27" y="14412"/>
                  <a:pt x="19" y="14521"/>
                </a:cubicBezTo>
                <a:lnTo>
                  <a:pt x="480" y="15614"/>
                </a:lnTo>
                <a:cubicBezTo>
                  <a:pt x="506" y="15676"/>
                  <a:pt x="590" y="15719"/>
                  <a:pt x="686" y="15719"/>
                </a:cubicBezTo>
                <a:lnTo>
                  <a:pt x="1020" y="15719"/>
                </a:lnTo>
                <a:cubicBezTo>
                  <a:pt x="1138" y="15719"/>
                  <a:pt x="1234" y="15655"/>
                  <a:pt x="1234" y="15576"/>
                </a:cubicBezTo>
                <a:lnTo>
                  <a:pt x="1234" y="14788"/>
                </a:lnTo>
                <a:cubicBezTo>
                  <a:pt x="1234" y="14591"/>
                  <a:pt x="1472" y="14431"/>
                  <a:pt x="1765" y="14431"/>
                </a:cubicBezTo>
                <a:cubicBezTo>
                  <a:pt x="2058" y="14431"/>
                  <a:pt x="2293" y="14591"/>
                  <a:pt x="2293" y="14788"/>
                </a:cubicBezTo>
                <a:lnTo>
                  <a:pt x="2293" y="15576"/>
                </a:lnTo>
                <a:cubicBezTo>
                  <a:pt x="2293" y="15655"/>
                  <a:pt x="2389" y="15719"/>
                  <a:pt x="2507" y="15719"/>
                </a:cubicBezTo>
                <a:lnTo>
                  <a:pt x="2842" y="15719"/>
                </a:lnTo>
                <a:cubicBezTo>
                  <a:pt x="2937" y="15719"/>
                  <a:pt x="3022" y="15676"/>
                  <a:pt x="3048" y="15614"/>
                </a:cubicBezTo>
                <a:lnTo>
                  <a:pt x="3508" y="14521"/>
                </a:lnTo>
                <a:cubicBezTo>
                  <a:pt x="3554" y="14412"/>
                  <a:pt x="3518" y="14293"/>
                  <a:pt x="3410" y="14205"/>
                </a:cubicBezTo>
                <a:lnTo>
                  <a:pt x="2756" y="13672"/>
                </a:lnTo>
                <a:lnTo>
                  <a:pt x="2952" y="13672"/>
                </a:lnTo>
                <a:cubicBezTo>
                  <a:pt x="3238" y="13672"/>
                  <a:pt x="3470" y="13518"/>
                  <a:pt x="3470" y="13326"/>
                </a:cubicBezTo>
                <a:lnTo>
                  <a:pt x="3470" y="10734"/>
                </a:lnTo>
                <a:cubicBezTo>
                  <a:pt x="3470" y="10568"/>
                  <a:pt x="3297" y="10429"/>
                  <a:pt x="3065" y="10395"/>
                </a:cubicBezTo>
                <a:lnTo>
                  <a:pt x="3065" y="9703"/>
                </a:lnTo>
                <a:cubicBezTo>
                  <a:pt x="3297" y="9669"/>
                  <a:pt x="3470" y="9530"/>
                  <a:pt x="3470" y="9364"/>
                </a:cubicBezTo>
                <a:lnTo>
                  <a:pt x="3470" y="7843"/>
                </a:lnTo>
                <a:lnTo>
                  <a:pt x="4102" y="7843"/>
                </a:lnTo>
                <a:lnTo>
                  <a:pt x="4102" y="13265"/>
                </a:lnTo>
                <a:cubicBezTo>
                  <a:pt x="4102" y="13490"/>
                  <a:pt x="4373" y="13672"/>
                  <a:pt x="4708" y="13672"/>
                </a:cubicBezTo>
                <a:lnTo>
                  <a:pt x="5367" y="13672"/>
                </a:lnTo>
                <a:lnTo>
                  <a:pt x="5367" y="19636"/>
                </a:lnTo>
                <a:cubicBezTo>
                  <a:pt x="5367" y="19764"/>
                  <a:pt x="5302" y="19890"/>
                  <a:pt x="5186" y="19992"/>
                </a:cubicBezTo>
                <a:lnTo>
                  <a:pt x="4326" y="20751"/>
                </a:lnTo>
                <a:cubicBezTo>
                  <a:pt x="4210" y="20853"/>
                  <a:pt x="4145" y="20979"/>
                  <a:pt x="4145" y="21107"/>
                </a:cubicBezTo>
                <a:lnTo>
                  <a:pt x="4145" y="21327"/>
                </a:lnTo>
                <a:cubicBezTo>
                  <a:pt x="4145" y="21477"/>
                  <a:pt x="4328" y="21600"/>
                  <a:pt x="4552" y="21600"/>
                </a:cubicBezTo>
                <a:lnTo>
                  <a:pt x="9040" y="21600"/>
                </a:lnTo>
                <a:cubicBezTo>
                  <a:pt x="9264" y="21600"/>
                  <a:pt x="9447" y="21477"/>
                  <a:pt x="9447" y="21327"/>
                </a:cubicBezTo>
                <a:lnTo>
                  <a:pt x="9447" y="13672"/>
                </a:lnTo>
                <a:lnTo>
                  <a:pt x="12099" y="13672"/>
                </a:lnTo>
                <a:lnTo>
                  <a:pt x="12099" y="21327"/>
                </a:lnTo>
                <a:cubicBezTo>
                  <a:pt x="12099" y="21477"/>
                  <a:pt x="12282" y="21600"/>
                  <a:pt x="12506" y="21600"/>
                </a:cubicBezTo>
                <a:lnTo>
                  <a:pt x="16994" y="21600"/>
                </a:lnTo>
                <a:cubicBezTo>
                  <a:pt x="17218" y="21600"/>
                  <a:pt x="17399" y="21477"/>
                  <a:pt x="17399" y="21327"/>
                </a:cubicBezTo>
                <a:lnTo>
                  <a:pt x="17399" y="21107"/>
                </a:lnTo>
                <a:cubicBezTo>
                  <a:pt x="17399" y="20979"/>
                  <a:pt x="17336" y="20853"/>
                  <a:pt x="17220" y="20751"/>
                </a:cubicBezTo>
                <a:lnTo>
                  <a:pt x="16357" y="19992"/>
                </a:lnTo>
                <a:cubicBezTo>
                  <a:pt x="16241" y="19890"/>
                  <a:pt x="16179" y="19764"/>
                  <a:pt x="16179" y="19636"/>
                </a:cubicBezTo>
                <a:lnTo>
                  <a:pt x="16179" y="13672"/>
                </a:lnTo>
                <a:lnTo>
                  <a:pt x="16838" y="13672"/>
                </a:lnTo>
                <a:cubicBezTo>
                  <a:pt x="17173" y="13672"/>
                  <a:pt x="17444" y="13490"/>
                  <a:pt x="17444" y="13265"/>
                </a:cubicBezTo>
                <a:lnTo>
                  <a:pt x="17444" y="7843"/>
                </a:lnTo>
                <a:lnTo>
                  <a:pt x="18075" y="7843"/>
                </a:lnTo>
                <a:lnTo>
                  <a:pt x="18075" y="9364"/>
                </a:lnTo>
                <a:cubicBezTo>
                  <a:pt x="18075" y="9530"/>
                  <a:pt x="18249" y="9669"/>
                  <a:pt x="18480" y="9703"/>
                </a:cubicBezTo>
                <a:lnTo>
                  <a:pt x="18480" y="10395"/>
                </a:lnTo>
                <a:cubicBezTo>
                  <a:pt x="18249" y="10429"/>
                  <a:pt x="18075" y="10568"/>
                  <a:pt x="18075" y="10734"/>
                </a:cubicBezTo>
                <a:lnTo>
                  <a:pt x="18075" y="13326"/>
                </a:lnTo>
                <a:cubicBezTo>
                  <a:pt x="18075" y="13518"/>
                  <a:pt x="18308" y="13672"/>
                  <a:pt x="18594" y="13672"/>
                </a:cubicBezTo>
                <a:lnTo>
                  <a:pt x="18790" y="13672"/>
                </a:lnTo>
                <a:lnTo>
                  <a:pt x="18136" y="14205"/>
                </a:lnTo>
                <a:cubicBezTo>
                  <a:pt x="18028" y="14293"/>
                  <a:pt x="17991" y="14412"/>
                  <a:pt x="18038" y="14521"/>
                </a:cubicBezTo>
                <a:lnTo>
                  <a:pt x="18498" y="15614"/>
                </a:lnTo>
                <a:cubicBezTo>
                  <a:pt x="18524" y="15676"/>
                  <a:pt x="18609" y="15719"/>
                  <a:pt x="18704" y="15719"/>
                </a:cubicBezTo>
                <a:lnTo>
                  <a:pt x="19039" y="15719"/>
                </a:lnTo>
                <a:cubicBezTo>
                  <a:pt x="19157" y="15719"/>
                  <a:pt x="19250" y="15655"/>
                  <a:pt x="19250" y="15576"/>
                </a:cubicBezTo>
                <a:lnTo>
                  <a:pt x="19250" y="14788"/>
                </a:lnTo>
                <a:cubicBezTo>
                  <a:pt x="19250" y="14591"/>
                  <a:pt x="19488" y="14431"/>
                  <a:pt x="19781" y="14431"/>
                </a:cubicBezTo>
                <a:cubicBezTo>
                  <a:pt x="20074" y="14431"/>
                  <a:pt x="20312" y="14591"/>
                  <a:pt x="20312" y="14788"/>
                </a:cubicBezTo>
                <a:lnTo>
                  <a:pt x="20312" y="15576"/>
                </a:lnTo>
                <a:cubicBezTo>
                  <a:pt x="20312" y="15655"/>
                  <a:pt x="20408" y="15719"/>
                  <a:pt x="20525" y="15719"/>
                </a:cubicBezTo>
                <a:lnTo>
                  <a:pt x="20860" y="15719"/>
                </a:lnTo>
                <a:cubicBezTo>
                  <a:pt x="20955" y="15719"/>
                  <a:pt x="21038" y="15676"/>
                  <a:pt x="21064" y="15614"/>
                </a:cubicBezTo>
                <a:lnTo>
                  <a:pt x="21527" y="14521"/>
                </a:lnTo>
                <a:cubicBezTo>
                  <a:pt x="21573" y="14412"/>
                  <a:pt x="21536" y="14293"/>
                  <a:pt x="21429" y="14205"/>
                </a:cubicBezTo>
                <a:lnTo>
                  <a:pt x="20775" y="13672"/>
                </a:lnTo>
                <a:lnTo>
                  <a:pt x="20971" y="13672"/>
                </a:lnTo>
                <a:cubicBezTo>
                  <a:pt x="21256" y="13672"/>
                  <a:pt x="21489" y="13518"/>
                  <a:pt x="21489" y="13326"/>
                </a:cubicBezTo>
                <a:lnTo>
                  <a:pt x="21489" y="10734"/>
                </a:lnTo>
                <a:cubicBezTo>
                  <a:pt x="21489" y="10568"/>
                  <a:pt x="21313" y="10429"/>
                  <a:pt x="21081" y="10395"/>
                </a:cubicBezTo>
                <a:lnTo>
                  <a:pt x="21081" y="9703"/>
                </a:lnTo>
                <a:cubicBezTo>
                  <a:pt x="21313" y="9669"/>
                  <a:pt x="21489" y="9530"/>
                  <a:pt x="21489" y="9364"/>
                </a:cubicBezTo>
                <a:lnTo>
                  <a:pt x="21489" y="5197"/>
                </a:lnTo>
                <a:cubicBezTo>
                  <a:pt x="21489" y="5006"/>
                  <a:pt x="21256" y="4850"/>
                  <a:pt x="20971" y="4850"/>
                </a:cubicBezTo>
                <a:lnTo>
                  <a:pt x="18594" y="4850"/>
                </a:lnTo>
                <a:cubicBezTo>
                  <a:pt x="18308" y="4850"/>
                  <a:pt x="18075" y="5006"/>
                  <a:pt x="18075" y="5197"/>
                </a:cubicBezTo>
                <a:lnTo>
                  <a:pt x="18075" y="5592"/>
                </a:lnTo>
                <a:lnTo>
                  <a:pt x="17444" y="5592"/>
                </a:lnTo>
                <a:lnTo>
                  <a:pt x="17444" y="4455"/>
                </a:lnTo>
                <a:cubicBezTo>
                  <a:pt x="17444" y="4230"/>
                  <a:pt x="17173" y="4048"/>
                  <a:pt x="16838" y="4048"/>
                </a:cubicBezTo>
                <a:lnTo>
                  <a:pt x="14503" y="4048"/>
                </a:lnTo>
                <a:lnTo>
                  <a:pt x="14503" y="2779"/>
                </a:lnTo>
                <a:cubicBezTo>
                  <a:pt x="14503" y="2688"/>
                  <a:pt x="14614" y="2614"/>
                  <a:pt x="14750" y="2614"/>
                </a:cubicBezTo>
                <a:lnTo>
                  <a:pt x="15102" y="2614"/>
                </a:lnTo>
                <a:cubicBezTo>
                  <a:pt x="15238" y="2614"/>
                  <a:pt x="15349" y="2541"/>
                  <a:pt x="15349" y="2450"/>
                </a:cubicBezTo>
                <a:lnTo>
                  <a:pt x="15349" y="1600"/>
                </a:lnTo>
                <a:cubicBezTo>
                  <a:pt x="15349" y="1509"/>
                  <a:pt x="15238" y="1434"/>
                  <a:pt x="15102" y="1434"/>
                </a:cubicBezTo>
                <a:lnTo>
                  <a:pt x="14750" y="1434"/>
                </a:lnTo>
                <a:cubicBezTo>
                  <a:pt x="14614" y="1434"/>
                  <a:pt x="14503" y="1360"/>
                  <a:pt x="14503" y="1269"/>
                </a:cubicBezTo>
                <a:lnTo>
                  <a:pt x="14503" y="398"/>
                </a:lnTo>
                <a:cubicBezTo>
                  <a:pt x="14503" y="178"/>
                  <a:pt x="14238" y="0"/>
                  <a:pt x="13910" y="0"/>
                </a:cubicBezTo>
                <a:lnTo>
                  <a:pt x="7636" y="0"/>
                </a:lnTo>
                <a:close/>
                <a:moveTo>
                  <a:pt x="9228" y="1434"/>
                </a:moveTo>
                <a:cubicBezTo>
                  <a:pt x="9713" y="1434"/>
                  <a:pt x="10106" y="1700"/>
                  <a:pt x="10106" y="2025"/>
                </a:cubicBezTo>
                <a:cubicBezTo>
                  <a:pt x="10106" y="2350"/>
                  <a:pt x="9713" y="2614"/>
                  <a:pt x="9228" y="2614"/>
                </a:cubicBezTo>
                <a:cubicBezTo>
                  <a:pt x="8743" y="2614"/>
                  <a:pt x="8351" y="2350"/>
                  <a:pt x="8351" y="2025"/>
                </a:cubicBezTo>
                <a:cubicBezTo>
                  <a:pt x="8351" y="1700"/>
                  <a:pt x="8743" y="1434"/>
                  <a:pt x="9228" y="1434"/>
                </a:cubicBezTo>
                <a:close/>
                <a:moveTo>
                  <a:pt x="12317" y="1434"/>
                </a:moveTo>
                <a:cubicBezTo>
                  <a:pt x="12802" y="1434"/>
                  <a:pt x="13195" y="1700"/>
                  <a:pt x="13195" y="2025"/>
                </a:cubicBezTo>
                <a:cubicBezTo>
                  <a:pt x="13195" y="2350"/>
                  <a:pt x="12802" y="2614"/>
                  <a:pt x="12317" y="2614"/>
                </a:cubicBezTo>
                <a:cubicBezTo>
                  <a:pt x="11832" y="2614"/>
                  <a:pt x="11440" y="2350"/>
                  <a:pt x="11440" y="2025"/>
                </a:cubicBezTo>
                <a:cubicBezTo>
                  <a:pt x="11440" y="1700"/>
                  <a:pt x="11832" y="1434"/>
                  <a:pt x="12317" y="1434"/>
                </a:cubicBezTo>
                <a:close/>
                <a:moveTo>
                  <a:pt x="8091" y="5474"/>
                </a:moveTo>
                <a:lnTo>
                  <a:pt x="13454" y="5474"/>
                </a:lnTo>
                <a:lnTo>
                  <a:pt x="13454" y="7795"/>
                </a:lnTo>
                <a:lnTo>
                  <a:pt x="8091" y="7795"/>
                </a:lnTo>
                <a:lnTo>
                  <a:pt x="8091" y="5474"/>
                </a:lnTo>
                <a:close/>
                <a:moveTo>
                  <a:pt x="8688" y="8716"/>
                </a:moveTo>
                <a:cubicBezTo>
                  <a:pt x="9016" y="8716"/>
                  <a:pt x="9281" y="8895"/>
                  <a:pt x="9281" y="9116"/>
                </a:cubicBezTo>
                <a:cubicBezTo>
                  <a:pt x="9281" y="9336"/>
                  <a:pt x="9016" y="9514"/>
                  <a:pt x="8688" y="9514"/>
                </a:cubicBezTo>
                <a:cubicBezTo>
                  <a:pt x="8359" y="9514"/>
                  <a:pt x="8091" y="9336"/>
                  <a:pt x="8091" y="9116"/>
                </a:cubicBezTo>
                <a:cubicBezTo>
                  <a:pt x="8091" y="8895"/>
                  <a:pt x="8359" y="8716"/>
                  <a:pt x="8688" y="8716"/>
                </a:cubicBezTo>
                <a:close/>
                <a:moveTo>
                  <a:pt x="10773" y="8716"/>
                </a:moveTo>
                <a:cubicBezTo>
                  <a:pt x="11102" y="8716"/>
                  <a:pt x="11369" y="8895"/>
                  <a:pt x="11369" y="9116"/>
                </a:cubicBezTo>
                <a:cubicBezTo>
                  <a:pt x="11369" y="9336"/>
                  <a:pt x="11102" y="9514"/>
                  <a:pt x="10773" y="9514"/>
                </a:cubicBezTo>
                <a:cubicBezTo>
                  <a:pt x="10444" y="9514"/>
                  <a:pt x="10177" y="9336"/>
                  <a:pt x="10177" y="9116"/>
                </a:cubicBezTo>
                <a:cubicBezTo>
                  <a:pt x="10177" y="8895"/>
                  <a:pt x="10444" y="8716"/>
                  <a:pt x="10773" y="8716"/>
                </a:cubicBezTo>
                <a:close/>
                <a:moveTo>
                  <a:pt x="12858" y="8716"/>
                </a:moveTo>
                <a:cubicBezTo>
                  <a:pt x="13187" y="8716"/>
                  <a:pt x="13454" y="8895"/>
                  <a:pt x="13454" y="9116"/>
                </a:cubicBezTo>
                <a:cubicBezTo>
                  <a:pt x="13454" y="9336"/>
                  <a:pt x="13187" y="9514"/>
                  <a:pt x="12858" y="9514"/>
                </a:cubicBezTo>
                <a:cubicBezTo>
                  <a:pt x="12530" y="9514"/>
                  <a:pt x="12265" y="9336"/>
                  <a:pt x="12265" y="9116"/>
                </a:cubicBezTo>
                <a:cubicBezTo>
                  <a:pt x="12265" y="8895"/>
                  <a:pt x="12530" y="8716"/>
                  <a:pt x="12858" y="8716"/>
                </a:cubicBezTo>
                <a:close/>
                <a:moveTo>
                  <a:pt x="10773" y="10277"/>
                </a:moveTo>
                <a:cubicBezTo>
                  <a:pt x="11801" y="10277"/>
                  <a:pt x="12768" y="10545"/>
                  <a:pt x="13495" y="11033"/>
                </a:cubicBezTo>
                <a:lnTo>
                  <a:pt x="11917" y="12093"/>
                </a:lnTo>
                <a:cubicBezTo>
                  <a:pt x="11612" y="11888"/>
                  <a:pt x="11205" y="11774"/>
                  <a:pt x="10773" y="11774"/>
                </a:cubicBezTo>
                <a:cubicBezTo>
                  <a:pt x="10341" y="11774"/>
                  <a:pt x="9934" y="11888"/>
                  <a:pt x="9628" y="12093"/>
                </a:cubicBezTo>
                <a:lnTo>
                  <a:pt x="8051" y="11033"/>
                </a:lnTo>
                <a:cubicBezTo>
                  <a:pt x="8778" y="10545"/>
                  <a:pt x="9745" y="10277"/>
                  <a:pt x="10773" y="10277"/>
                </a:cubicBezTo>
                <a:close/>
              </a:path>
            </a:pathLst>
          </a:cu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7"/>
          <p:cNvSpPr/>
          <p:nvPr/>
        </p:nvSpPr>
        <p:spPr>
          <a:xfrm>
            <a:off x="406440" y="1351080"/>
            <a:ext cx="12191760" cy="7574400"/>
          </a:xfrm>
          <a:prstGeom prst="rect">
            <a:avLst/>
          </a:prstGeom>
          <a:solidFill>
            <a:srgbClr val="222222">
              <a:alpha val="81000"/>
            </a:srgbClr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fdcb56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Problema de busca em espaço de estados: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Conjunto de estados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 de ações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Função de ações aplicáveis num estado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A(s) → A’ ⊆ A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Modelo de transição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T(s,a) → s’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Função de custo</a:t>
            </a:r>
            <a:r>
              <a:rPr b="0" lang="pt-BR" sz="32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g(a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→ ]-∞,∞[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ffffff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Estado inicial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0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∊S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 Conjunto de estado metas</a:t>
            </a:r>
            <a:r>
              <a:rPr b="0" lang="pt-BR" sz="32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 ⊆ S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Encontrar sequência de ações que levam a trajeto menos custoso do estado inicial a um estado meta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e4283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Dificuldade: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Número de estados/ações</a:t>
            </a:r>
            <a:endParaRPr b="0" lang="pt-BR" sz="32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Image" descr="Image"/>
          <p:cNvPicPr/>
          <p:nvPr/>
        </p:nvPicPr>
        <p:blipFill>
          <a:blip r:embed="rId1"/>
          <a:stretch/>
        </p:blipFill>
        <p:spPr>
          <a:xfrm>
            <a:off x="2584440" y="1327320"/>
            <a:ext cx="7835400" cy="3720600"/>
          </a:xfrm>
          <a:prstGeom prst="rect">
            <a:avLst/>
          </a:prstGeom>
          <a:ln w="12600">
            <a:noFill/>
          </a:ln>
        </p:spPr>
      </p:pic>
      <p:sp>
        <p:nvSpPr>
          <p:cNvPr id="1402" name="CustomShape 1"/>
          <p:cNvSpPr/>
          <p:nvPr/>
        </p:nvSpPr>
        <p:spPr>
          <a:xfrm>
            <a:off x="2973240" y="685080"/>
            <a:ext cx="289152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Busca em largura</a:t>
            </a:r>
            <a:endParaRPr b="0" lang="pt-BR" sz="2500" spc="-1" strike="noStrike">
              <a:latin typeface="Arial"/>
            </a:endParaRPr>
          </a:p>
        </p:txBody>
      </p:sp>
      <p:pic>
        <p:nvPicPr>
          <p:cNvPr id="1403" name="Image" descr="Image"/>
          <p:cNvPicPr/>
          <p:nvPr/>
        </p:nvPicPr>
        <p:blipFill>
          <a:blip r:embed="rId2"/>
          <a:stretch/>
        </p:blipFill>
        <p:spPr>
          <a:xfrm>
            <a:off x="2584440" y="5327640"/>
            <a:ext cx="7835400" cy="3720600"/>
          </a:xfrm>
          <a:prstGeom prst="rect">
            <a:avLst/>
          </a:prstGeom>
          <a:ln w="12600">
            <a:noFill/>
          </a:ln>
        </p:spPr>
      </p:pic>
      <p:sp>
        <p:nvSpPr>
          <p:cNvPr id="1404" name="CustomShape 2"/>
          <p:cNvSpPr/>
          <p:nvPr/>
        </p:nvSpPr>
        <p:spPr>
          <a:xfrm>
            <a:off x="7201080" y="5019480"/>
            <a:ext cx="1269720" cy="345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3"/>
          <p:cNvSpPr/>
          <p:nvPr/>
        </p:nvSpPr>
        <p:spPr>
          <a:xfrm>
            <a:off x="7201080" y="1006200"/>
            <a:ext cx="1269720" cy="345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4"/>
          <p:cNvSpPr/>
          <p:nvPr/>
        </p:nvSpPr>
        <p:spPr>
          <a:xfrm>
            <a:off x="6409800" y="685080"/>
            <a:ext cx="407880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Busca de melhor escolha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407" name="CustomShape 5"/>
          <p:cNvSpPr/>
          <p:nvPr/>
        </p:nvSpPr>
        <p:spPr>
          <a:xfrm>
            <a:off x="9951840" y="816120"/>
            <a:ext cx="2264040" cy="1803600"/>
          </a:xfrm>
          <a:custGeom>
            <a:avLst/>
            <a:gdLst/>
            <a:ahLst/>
            <a:rect l="l" t="t" r="r" b="b"/>
            <a:pathLst>
              <a:path w="21572" h="21267">
                <a:moveTo>
                  <a:pt x="1" y="10324"/>
                </a:moveTo>
                <a:cubicBezTo>
                  <a:pt x="-28" y="8200"/>
                  <a:pt x="480" y="6117"/>
                  <a:pt x="1454" y="4367"/>
                </a:cubicBezTo>
                <a:cubicBezTo>
                  <a:pt x="2681" y="2162"/>
                  <a:pt x="4556" y="636"/>
                  <a:pt x="6679" y="114"/>
                </a:cubicBezTo>
                <a:cubicBezTo>
                  <a:pt x="9524" y="-333"/>
                  <a:pt x="12401" y="549"/>
                  <a:pt x="14748" y="2588"/>
                </a:cubicBezTo>
                <a:cubicBezTo>
                  <a:pt x="18241" y="5623"/>
                  <a:pt x="20064" y="10643"/>
                  <a:pt x="20957" y="15817"/>
                </a:cubicBezTo>
                <a:cubicBezTo>
                  <a:pt x="21267" y="17613"/>
                  <a:pt x="21472" y="19434"/>
                  <a:pt x="21572" y="21267"/>
                </a:cubicBez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CustomShape 6"/>
          <p:cNvSpPr/>
          <p:nvPr/>
        </p:nvSpPr>
        <p:spPr>
          <a:xfrm>
            <a:off x="11610720" y="2666160"/>
            <a:ext cx="1193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fronteira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09" name="CustomShape 7"/>
          <p:cNvSpPr/>
          <p:nvPr/>
        </p:nvSpPr>
        <p:spPr>
          <a:xfrm>
            <a:off x="1912680" y="4203000"/>
            <a:ext cx="768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início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10" name="CustomShape 8"/>
          <p:cNvSpPr/>
          <p:nvPr/>
        </p:nvSpPr>
        <p:spPr>
          <a:xfrm>
            <a:off x="10182960" y="4399200"/>
            <a:ext cx="1415520" cy="505800"/>
          </a:xfrm>
          <a:custGeom>
            <a:avLst/>
            <a:gdLst/>
            <a:ahLst/>
            <a:rect l="l" t="t" r="r" b="b"/>
            <a:pathLst>
              <a:path w="21518" h="19100">
                <a:moveTo>
                  <a:pt x="0" y="18023"/>
                </a:moveTo>
                <a:cubicBezTo>
                  <a:pt x="1535" y="12922"/>
                  <a:pt x="3460" y="8621"/>
                  <a:pt x="5664" y="5365"/>
                </a:cubicBezTo>
                <a:cubicBezTo>
                  <a:pt x="10989" y="-2500"/>
                  <a:pt x="17821" y="-2305"/>
                  <a:pt x="20658" y="9884"/>
                </a:cubicBezTo>
                <a:cubicBezTo>
                  <a:pt x="21307" y="12674"/>
                  <a:pt x="21600" y="15887"/>
                  <a:pt x="21498" y="19100"/>
                </a:cubicBez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9"/>
          <p:cNvSpPr/>
          <p:nvPr/>
        </p:nvSpPr>
        <p:spPr>
          <a:xfrm>
            <a:off x="10545840" y="4899600"/>
            <a:ext cx="2310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explorado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12" name="CustomShape 10"/>
          <p:cNvSpPr/>
          <p:nvPr/>
        </p:nvSpPr>
        <p:spPr>
          <a:xfrm>
            <a:off x="10207800" y="6934320"/>
            <a:ext cx="948600" cy="513720"/>
          </a:xfrm>
          <a:custGeom>
            <a:avLst/>
            <a:gdLst/>
            <a:ahLst/>
            <a:rect l="l" t="t" r="r" b="b"/>
            <a:pathLst>
              <a:path w="21600" h="20425">
                <a:moveTo>
                  <a:pt x="0" y="0"/>
                </a:moveTo>
                <a:cubicBezTo>
                  <a:pt x="478" y="6767"/>
                  <a:pt x="2614" y="12839"/>
                  <a:pt x="5854" y="16643"/>
                </a:cubicBezTo>
                <a:cubicBezTo>
                  <a:pt x="9103" y="20455"/>
                  <a:pt x="13176" y="21600"/>
                  <a:pt x="16780" y="19085"/>
                </a:cubicBezTo>
                <a:cubicBezTo>
                  <a:pt x="18766" y="17700"/>
                  <a:pt x="20454" y="15252"/>
                  <a:pt x="21600" y="12086"/>
                </a:cubicBezTo>
              </a:path>
            </a:pathLst>
          </a:custGeom>
          <a:noFill/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11"/>
          <p:cNvSpPr/>
          <p:nvPr/>
        </p:nvSpPr>
        <p:spPr>
          <a:xfrm>
            <a:off x="10405800" y="6817320"/>
            <a:ext cx="2591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não visitado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14" name="CustomShape 12"/>
          <p:cNvSpPr/>
          <p:nvPr/>
        </p:nvSpPr>
        <p:spPr>
          <a:xfrm>
            <a:off x="10353240" y="1802880"/>
            <a:ext cx="761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meta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TextShape 1"/>
          <p:cNvSpPr txBox="1"/>
          <p:nvPr/>
        </p:nvSpPr>
        <p:spPr>
          <a:xfrm>
            <a:off x="406440" y="5676840"/>
            <a:ext cx="12191760" cy="3646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55680" indent="-35532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Combina busca de custo uniforme e busca de melhor escolha</a:t>
            </a:r>
            <a:endParaRPr b="0" lang="pt-BR" sz="27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11360" indent="-35532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custo uniforme prioriza custo passado (exato) </a:t>
            </a:r>
            <a:r>
              <a:rPr b="0" i="1" lang="pt-BR" sz="2720" spc="-1" strike="noStrike">
                <a:solidFill>
                  <a:srgbClr val="771d76"/>
                </a:solidFill>
                <a:latin typeface="Avenir Next"/>
                <a:ea typeface="Avenir Next"/>
              </a:rPr>
              <a:t>g(n)</a:t>
            </a:r>
            <a:endParaRPr b="0" lang="pt-BR" sz="272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066680" indent="-35532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visa otimalidade</a:t>
            </a:r>
            <a:endParaRPr b="0" lang="pt-BR" sz="27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11360" indent="-35532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2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melhor escolha prioriza custo futuro (estimado) </a:t>
            </a:r>
            <a:r>
              <a:rPr b="0" i="1" lang="pt-BR" sz="2720" spc="-1" strike="noStrike">
                <a:solidFill>
                  <a:srgbClr val="c52060"/>
                </a:solidFill>
                <a:latin typeface="Avenir Next"/>
                <a:ea typeface="Avenir Next"/>
              </a:rPr>
              <a:t>h(n)</a:t>
            </a:r>
            <a:endParaRPr b="0" lang="pt-BR" sz="272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066680" indent="-35532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7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27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visa eficiência</a:t>
            </a:r>
            <a:endParaRPr b="0" lang="pt-BR" sz="272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1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17" name="Image" descr="Image"/>
          <p:cNvPicPr/>
          <p:nvPr/>
        </p:nvPicPr>
        <p:blipFill>
          <a:blip r:embed="rId1"/>
          <a:stretch/>
        </p:blipFill>
        <p:spPr>
          <a:xfrm>
            <a:off x="651960" y="1536840"/>
            <a:ext cx="11700360" cy="39236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TextShape 1"/>
          <p:cNvSpPr txBox="1"/>
          <p:nvPr/>
        </p:nvSpPr>
        <p:spPr>
          <a:xfrm>
            <a:off x="406440" y="1905120"/>
            <a:ext cx="85262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Combina busca de custo uniforme e busca de melhor escolha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712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custo uniforme prioriza custo passado (exato) </a:t>
            </a:r>
            <a:r>
              <a:rPr b="0" i="1" lang="pt-BR" sz="3330" spc="-1" strike="noStrike">
                <a:solidFill>
                  <a:srgbClr val="c41c2d"/>
                </a:solidFill>
                <a:latin typeface="Avenir Next"/>
                <a:ea typeface="Avenir Next"/>
              </a:rPr>
              <a:t>g(n)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068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garante otimalidade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712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melhor escolha prioriza custo futuro (estimado) </a:t>
            </a:r>
            <a:r>
              <a:rPr b="0" i="1" lang="pt-BR" sz="3330" spc="-1" strike="noStrike">
                <a:solidFill>
                  <a:srgbClr val="fdcb56"/>
                </a:solidFill>
                <a:latin typeface="Avenir Next"/>
                <a:ea typeface="Avenir Next"/>
              </a:rPr>
              <a:t>h(n)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068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</a:t>
            </a:r>
            <a:r>
              <a:rPr b="0" lang="pt-BR" sz="33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garante eficiência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1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20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1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2" name="CustomShape 5"/>
          <p:cNvSpPr/>
          <p:nvPr/>
        </p:nvSpPr>
        <p:spPr>
          <a:xfrm>
            <a:off x="8775720" y="441324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3" name="CustomShape 6"/>
          <p:cNvSpPr/>
          <p:nvPr/>
        </p:nvSpPr>
        <p:spPr>
          <a:xfrm>
            <a:off x="10439280" y="46990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4" name="CustomShape 7"/>
          <p:cNvSpPr/>
          <p:nvPr/>
        </p:nvSpPr>
        <p:spPr>
          <a:xfrm>
            <a:off x="11747520" y="370512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25" name="CustomShape 8"/>
          <p:cNvSpPr/>
          <p:nvPr/>
        </p:nvSpPr>
        <p:spPr>
          <a:xfrm flipV="1">
            <a:off x="9410760" y="2012760"/>
            <a:ext cx="1447560" cy="30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9"/>
          <p:cNvSpPr/>
          <p:nvPr/>
        </p:nvSpPr>
        <p:spPr>
          <a:xfrm flipH="1" flipV="1">
            <a:off x="10857600" y="2013120"/>
            <a:ext cx="215640" cy="332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10"/>
          <p:cNvSpPr/>
          <p:nvPr/>
        </p:nvSpPr>
        <p:spPr>
          <a:xfrm flipH="1" flipV="1">
            <a:off x="10858320" y="2013120"/>
            <a:ext cx="1523520" cy="23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11"/>
          <p:cNvSpPr/>
          <p:nvPr/>
        </p:nvSpPr>
        <p:spPr>
          <a:xfrm flipH="1" flipV="1">
            <a:off x="9409680" y="5048280"/>
            <a:ext cx="1447560" cy="360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accent4">
                <a:hueOff val="-667846"/>
                <a:satOff val="2144"/>
                <a:lumOff val="-5984"/>
              </a:schemeClr>
            </a:solidFill>
            <a:custDash>
              <a:ds d="200000" sp="200000"/>
            </a:custDash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9" name="CustomShape 12"/>
          <p:cNvSpPr/>
          <p:nvPr/>
        </p:nvSpPr>
        <p:spPr>
          <a:xfrm flipV="1">
            <a:off x="10858680" y="4339080"/>
            <a:ext cx="1523520" cy="431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accent4">
                <a:hueOff val="-667846"/>
                <a:satOff val="2144"/>
                <a:lumOff val="-5984"/>
              </a:schemeClr>
            </a:solidFill>
            <a:custDash>
              <a:ds d="200000" sp="200000"/>
            </a:custDash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13"/>
          <p:cNvSpPr/>
          <p:nvPr/>
        </p:nvSpPr>
        <p:spPr>
          <a:xfrm flipV="1">
            <a:off x="10858680" y="5334120"/>
            <a:ext cx="215640" cy="332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chemeClr val="accent4">
                <a:hueOff val="-667846"/>
                <a:satOff val="2144"/>
                <a:lumOff val="-5984"/>
              </a:schemeClr>
            </a:solidFill>
            <a:custDash>
              <a:ds d="200000" sp="200000"/>
            </a:custDash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14"/>
          <p:cNvSpPr/>
          <p:nvPr/>
        </p:nvSpPr>
        <p:spPr>
          <a:xfrm>
            <a:off x="9420120" y="270108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2" name="CustomShape 15"/>
          <p:cNvSpPr/>
          <p:nvPr/>
        </p:nvSpPr>
        <p:spPr>
          <a:xfrm>
            <a:off x="10468080" y="3297960"/>
            <a:ext cx="4546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12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3" name="CustomShape 16"/>
          <p:cNvSpPr/>
          <p:nvPr/>
        </p:nvSpPr>
        <p:spPr>
          <a:xfrm>
            <a:off x="11922120" y="23457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4" name="CustomShape 17"/>
          <p:cNvSpPr/>
          <p:nvPr/>
        </p:nvSpPr>
        <p:spPr>
          <a:xfrm>
            <a:off x="9524880" y="5743800"/>
            <a:ext cx="5522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15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5" name="CustomShape 18"/>
          <p:cNvSpPr/>
          <p:nvPr/>
        </p:nvSpPr>
        <p:spPr>
          <a:xfrm>
            <a:off x="10694880" y="6048360"/>
            <a:ext cx="32688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9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36" name="CustomShape 19"/>
          <p:cNvSpPr/>
          <p:nvPr/>
        </p:nvSpPr>
        <p:spPr>
          <a:xfrm>
            <a:off x="11923560" y="5112000"/>
            <a:ext cx="5522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18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TextShape 1"/>
          <p:cNvSpPr txBox="1"/>
          <p:nvPr/>
        </p:nvSpPr>
        <p:spPr>
          <a:xfrm>
            <a:off x="406440" y="7924680"/>
            <a:ext cx="12191760" cy="1422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78000" indent="-377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f(n) avalia custo de solução parcial e estima custo restante até meta</a:t>
            </a:r>
            <a:endParaRPr b="0" lang="pt-BR" sz="2890" spc="-1" strike="noStrike">
              <a:solidFill>
                <a:srgbClr val="a6aaa9"/>
              </a:solidFill>
              <a:latin typeface="Avenir Next Medium"/>
            </a:endParaRPr>
          </a:p>
          <a:p>
            <a:pPr marL="378000" indent="-37764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9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 h(n) for exato, busca é ideal</a:t>
            </a:r>
            <a:endParaRPr b="0" lang="pt-BR" sz="289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3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(Primeira tentativa)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39" name="CustomShape 3"/>
          <p:cNvSpPr/>
          <p:nvPr/>
        </p:nvSpPr>
        <p:spPr>
          <a:xfrm>
            <a:off x="406440" y="1689120"/>
            <a:ext cx="12191760" cy="59432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=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g(n)+h(n)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cega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41" name="Image" descr="Image"/>
          <p:cNvPicPr/>
          <p:nvPr/>
        </p:nvPicPr>
        <p:blipFill>
          <a:blip r:embed="rId1"/>
          <a:stretch/>
        </p:blipFill>
        <p:spPr>
          <a:xfrm>
            <a:off x="435600" y="2012760"/>
            <a:ext cx="6885000" cy="7327800"/>
          </a:xfrm>
          <a:prstGeom prst="rect">
            <a:avLst/>
          </a:prstGeom>
          <a:ln w="12600">
            <a:noFill/>
          </a:ln>
        </p:spPr>
      </p:pic>
      <p:pic>
        <p:nvPicPr>
          <p:cNvPr id="1442" name="Image" descr="Image"/>
          <p:cNvPicPr/>
          <p:nvPr/>
        </p:nvPicPr>
        <p:blipFill>
          <a:blip r:embed="rId2"/>
          <a:stretch/>
        </p:blipFill>
        <p:spPr>
          <a:xfrm>
            <a:off x="8654760" y="2102400"/>
            <a:ext cx="2974320" cy="2646000"/>
          </a:xfrm>
          <a:prstGeom prst="rect">
            <a:avLst/>
          </a:prstGeom>
          <a:ln w="12600">
            <a:noFill/>
          </a:ln>
        </p:spPr>
      </p:pic>
      <p:sp>
        <p:nvSpPr>
          <p:cNvPr id="1443" name="CustomShape 2"/>
          <p:cNvSpPr/>
          <p:nvPr/>
        </p:nvSpPr>
        <p:spPr>
          <a:xfrm>
            <a:off x="8945280" y="5066640"/>
            <a:ext cx="1881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solução ótima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Image" descr="Image"/>
          <p:cNvPicPr/>
          <p:nvPr/>
        </p:nvPicPr>
        <p:blipFill>
          <a:blip r:embed="rId1"/>
          <a:stretch/>
        </p:blipFill>
        <p:spPr>
          <a:xfrm>
            <a:off x="8591400" y="2163600"/>
            <a:ext cx="3012480" cy="2651040"/>
          </a:xfrm>
          <a:prstGeom prst="rect">
            <a:avLst/>
          </a:prstGeom>
          <a:ln w="12600">
            <a:noFill/>
          </a:ln>
        </p:spPr>
      </p:pic>
      <p:sp>
        <p:nvSpPr>
          <p:cNvPr id="144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46" name="CustomShape 2"/>
          <p:cNvSpPr/>
          <p:nvPr/>
        </p:nvSpPr>
        <p:spPr>
          <a:xfrm>
            <a:off x="8818200" y="5041080"/>
            <a:ext cx="1881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solução ótima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447" name="Image" descr="Image"/>
          <p:cNvPicPr/>
          <p:nvPr/>
        </p:nvPicPr>
        <p:blipFill>
          <a:blip r:embed="rId2"/>
          <a:stretch/>
        </p:blipFill>
        <p:spPr>
          <a:xfrm>
            <a:off x="723960" y="2140560"/>
            <a:ext cx="6451560" cy="73260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49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450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55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56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57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58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59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0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1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2" name="CustomShape 15"/>
          <p:cNvSpPr/>
          <p:nvPr/>
        </p:nvSpPr>
        <p:spPr>
          <a:xfrm>
            <a:off x="386640" y="8537760"/>
            <a:ext cx="8303040" cy="9540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35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Exercício:</a:t>
            </a: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 Modifique algoritmo </a:t>
            </a:r>
            <a:endParaRPr b="0" lang="pt-BR" sz="35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para que seja ótimo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1463" name="CustomShape 16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4" name="CustomShape 17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5" name="CustomShape 18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66" name="CustomShape 19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68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469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0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1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2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3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4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5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6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7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78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79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0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1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82" name="CustomShape 16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3" name="CustomShape 17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4" name="CustomShape 18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5" name="CustomShape 19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87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488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89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90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91" name="CustomShape 6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492" name="CustomShape 7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3" name="CustomShape 8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4" name="CustomShape 9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5" name="CustomShape 10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6" name="CustomShape 11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97" name="CustomShape 12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98" name="CustomShape 13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99" name="CustomShape 14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00" name="CustomShape 15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01" name="CustomShape 16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02" name="CustomShape 17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03" name="CustomShape 18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04" name="CustomShape 19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06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507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8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9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0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1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2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3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4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15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16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17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18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19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0" name="CustomShape 16"/>
          <p:cNvSpPr/>
          <p:nvPr/>
        </p:nvSpPr>
        <p:spPr>
          <a:xfrm>
            <a:off x="886536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1" name="CustomShape 17"/>
          <p:cNvSpPr/>
          <p:nvPr/>
        </p:nvSpPr>
        <p:spPr>
          <a:xfrm>
            <a:off x="1151712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2" name="CustomShape 18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23" name="CustomShape 19"/>
          <p:cNvSpPr/>
          <p:nvPr/>
        </p:nvSpPr>
        <p:spPr>
          <a:xfrm>
            <a:off x="8917920" y="48376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24" name="CustomShape 20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25" name="CustomShape 21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822480" y="2031840"/>
            <a:ext cx="84891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Estado inicial: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discos empilhados na agulha 1,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ordenados por tamanho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Meta: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discos empilhados na agulha 3, ordenados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por tamanho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Ações: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move disco de uma agulha para outra,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respeitando ordem por tamanhos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Custo: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número de ações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torres de Hanoi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341" name="hanoip.jpg" descr="hanoip.jpg"/>
          <p:cNvPicPr/>
          <p:nvPr/>
        </p:nvPicPr>
        <p:blipFill>
          <a:blip r:embed="rId1"/>
          <a:stretch/>
        </p:blipFill>
        <p:spPr>
          <a:xfrm>
            <a:off x="422640" y="1943280"/>
            <a:ext cx="3301560" cy="5866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27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528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9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0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1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32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3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4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5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36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37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38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39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40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1" name="CustomShape 16"/>
          <p:cNvSpPr/>
          <p:nvPr/>
        </p:nvSpPr>
        <p:spPr>
          <a:xfrm>
            <a:off x="886536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2" name="CustomShape 17"/>
          <p:cNvSpPr/>
          <p:nvPr/>
        </p:nvSpPr>
        <p:spPr>
          <a:xfrm>
            <a:off x="1151712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3" name="CustomShape 18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44" name="CustomShape 19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45" name="CustomShape 20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46" name="CustomShape 21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48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549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0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1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2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3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54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55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56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57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58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59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0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1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2" name="CustomShape 16"/>
          <p:cNvSpPr/>
          <p:nvPr/>
        </p:nvSpPr>
        <p:spPr>
          <a:xfrm>
            <a:off x="886536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3" name="CustomShape 17"/>
          <p:cNvSpPr/>
          <p:nvPr/>
        </p:nvSpPr>
        <p:spPr>
          <a:xfrm>
            <a:off x="1151712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64" name="CustomShape 18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5" name="CustomShape 19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6" name="CustomShape 20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67" name="CustomShape 21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69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570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1" name="CustomShape 4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2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3" name="CustomShape 6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4" name="CustomShape 7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75" name="CustomShape 8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76" name="CustomShape 9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77" name="CustomShape 10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78" name="CustomShape 11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79" name="CustomShape 12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0" name="CustomShape 13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1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2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3" name="CustomShape 16"/>
          <p:cNvSpPr/>
          <p:nvPr/>
        </p:nvSpPr>
        <p:spPr>
          <a:xfrm>
            <a:off x="886536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4" name="CustomShape 17"/>
          <p:cNvSpPr/>
          <p:nvPr/>
        </p:nvSpPr>
        <p:spPr>
          <a:xfrm>
            <a:off x="1151712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5" name="CustomShape 18"/>
          <p:cNvSpPr/>
          <p:nvPr/>
        </p:nvSpPr>
        <p:spPr>
          <a:xfrm>
            <a:off x="10171080" y="796752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86" name="CustomShape 19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7" name="CustomShape 20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8" name="CustomShape 21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89" name="CustomShape 22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subótima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91" name="CustomShape 2"/>
          <p:cNvSpPr/>
          <p:nvPr/>
        </p:nvSpPr>
        <p:spPr>
          <a:xfrm>
            <a:off x="406440" y="2682720"/>
            <a:ext cx="7975080" cy="523152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 fontScale="94000"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300" spc="-1" strike="noStrike">
              <a:latin typeface="Arial"/>
            </a:endParaRPr>
          </a:p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300" spc="-1" strike="noStrike">
              <a:latin typeface="Arial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 algum filho de </a:t>
            </a:r>
            <a:r>
              <a:rPr b="0" i="1" lang="pt-BR" sz="330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3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300" spc="-1" strike="noStrike">
              <a:latin typeface="Arial"/>
            </a:endParaRPr>
          </a:p>
        </p:txBody>
      </p:sp>
      <p:sp>
        <p:nvSpPr>
          <p:cNvPr id="1592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593" name="CustomShape 4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4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4" name="CustomShape 5"/>
          <p:cNvSpPr/>
          <p:nvPr/>
        </p:nvSpPr>
        <p:spPr>
          <a:xfrm flipH="1" flipV="1">
            <a:off x="10858320" y="2012400"/>
            <a:ext cx="134568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5" name="CustomShape 6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4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6" name="CustomShape 7"/>
          <p:cNvSpPr/>
          <p:nvPr/>
        </p:nvSpPr>
        <p:spPr>
          <a:xfrm flipV="1">
            <a:off x="10858680" y="5466960"/>
            <a:ext cx="134568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7" name="CustomShape 8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98" name="CustomShape 9"/>
          <p:cNvSpPr/>
          <p:nvPr/>
        </p:nvSpPr>
        <p:spPr>
          <a:xfrm>
            <a:off x="119599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599" name="CustomShape 10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00" name="CustomShape 11"/>
          <p:cNvSpPr/>
          <p:nvPr/>
        </p:nvSpPr>
        <p:spPr>
          <a:xfrm>
            <a:off x="12085200" y="68922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01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02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03" name="CustomShape 14"/>
          <p:cNvSpPr/>
          <p:nvPr/>
        </p:nvSpPr>
        <p:spPr>
          <a:xfrm>
            <a:off x="11019240" y="42926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04" name="CustomShape 15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05" name="CustomShape 16"/>
          <p:cNvSpPr/>
          <p:nvPr/>
        </p:nvSpPr>
        <p:spPr>
          <a:xfrm>
            <a:off x="886536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6" name="CustomShape 17"/>
          <p:cNvSpPr/>
          <p:nvPr/>
        </p:nvSpPr>
        <p:spPr>
          <a:xfrm>
            <a:off x="1151712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7" name="CustomShape 18"/>
          <p:cNvSpPr/>
          <p:nvPr/>
        </p:nvSpPr>
        <p:spPr>
          <a:xfrm>
            <a:off x="10171080" y="7967520"/>
            <a:ext cx="1374480" cy="1374480"/>
          </a:xfrm>
          <a:prstGeom prst="ellipse">
            <a:avLst/>
          </a:prstGeom>
          <a:noFill/>
          <a:ln w="381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08" name="CustomShape 19"/>
          <p:cNvSpPr/>
          <p:nvPr/>
        </p:nvSpPr>
        <p:spPr>
          <a:xfrm>
            <a:off x="7813800" y="7159320"/>
            <a:ext cx="1155960" cy="1365840"/>
          </a:xfrm>
          <a:custGeom>
            <a:avLst/>
            <a:gdLst/>
            <a:ahLst/>
            <a:rect l="l" t="t" r="r" b="b"/>
            <a:pathLst>
              <a:path w="21484" h="21548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9" name="CustomShape 20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10" name="CustomShape 21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11" name="CustomShape 22"/>
          <p:cNvSpPr/>
          <p:nvPr/>
        </p:nvSpPr>
        <p:spPr>
          <a:xfrm>
            <a:off x="1156968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12" name="CustomShape 23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revisada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14" name="CustomShape 2"/>
          <p:cNvSpPr/>
          <p:nvPr/>
        </p:nvSpPr>
        <p:spPr>
          <a:xfrm>
            <a:off x="406440" y="2572920"/>
            <a:ext cx="12191760" cy="460728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g(n)+h(n)</a:t>
            </a:r>
            <a:endParaRPr b="0" lang="pt-BR" sz="3400" spc="-1" strike="noStrike">
              <a:latin typeface="Arial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34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A*: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16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17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8" name="CustomShape 4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9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0" name="CustomShape 6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21" name="CustomShape 7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22" name="CustomShape 8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23" name="CustomShape 9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24" name="CustomShape 10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25" name="CustomShape 11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26" name="CustomShape 12"/>
          <p:cNvSpPr/>
          <p:nvPr/>
        </p:nvSpPr>
        <p:spPr>
          <a:xfrm>
            <a:off x="160560" y="8177040"/>
            <a:ext cx="9763200" cy="95544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35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Exercício:</a:t>
            </a: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 Determine Se busca é ótima</a:t>
            </a:r>
            <a:endParaRPr b="0" lang="pt-BR" sz="35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 </a:t>
            </a: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 identifique causa caso não seja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1627" name="CustomShape 1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28" name="CustomShape 1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29" name="CustomShape 1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31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32" name="CustomShape 3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3" name="CustomShape 4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4" name="CustomShape 5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5" name="CustomShape 6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36" name="CustomShape 7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37" name="CustomShape 8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38" name="CustomShape 9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39" name="CustomShape 10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0" name="CustomShape 11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1" name="CustomShape 12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2" name="CustomShape 1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3" name="CustomShape 1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4" name="CustomShape 1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46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47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8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49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50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1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2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3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54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55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56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57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58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59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61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62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63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64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65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6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7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8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69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70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71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72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73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74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76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23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77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78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79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80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1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2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3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84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85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686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87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88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89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0" name="CustomShape 16"/>
          <p:cNvSpPr/>
          <p:nvPr/>
        </p:nvSpPr>
        <p:spPr>
          <a:xfrm>
            <a:off x="887184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1" name="CustomShape 17"/>
          <p:cNvSpPr/>
          <p:nvPr/>
        </p:nvSpPr>
        <p:spPr>
          <a:xfrm>
            <a:off x="10171080" y="7967520"/>
            <a:ext cx="1374480" cy="1374480"/>
          </a:xfrm>
          <a:prstGeom prst="ellipse">
            <a:avLst/>
          </a:prstGeom>
          <a:noFill/>
          <a:ln w="381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Line 1"/>
          <p:cNvSpPr/>
          <p:nvPr/>
        </p:nvSpPr>
        <p:spPr>
          <a:xfrm flipV="1">
            <a:off x="1116360" y="2567160"/>
            <a:ext cx="5374080" cy="61196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2"/>
          <p:cNvSpPr/>
          <p:nvPr/>
        </p:nvSpPr>
        <p:spPr>
          <a:xfrm flipH="1">
            <a:off x="7318800" y="5182560"/>
            <a:ext cx="143208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3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4"/>
          <p:cNvSpPr/>
          <p:nvPr/>
        </p:nvSpPr>
        <p:spPr>
          <a:xfrm flipH="1">
            <a:off x="5802480" y="518148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5"/>
          <p:cNvSpPr/>
          <p:nvPr/>
        </p:nvSpPr>
        <p:spPr>
          <a:xfrm flipV="1">
            <a:off x="8095320" y="7178040"/>
            <a:ext cx="508320" cy="507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Line 6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Line 7"/>
          <p:cNvSpPr/>
          <p:nvPr/>
        </p:nvSpPr>
        <p:spPr>
          <a:xfrm flipH="1" flipV="1">
            <a:off x="6492240" y="2567880"/>
            <a:ext cx="5386680" cy="609300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Shape 8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torres de hanoi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50" name="CustomShape 9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51" name="Line 10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11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Line 12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13"/>
          <p:cNvSpPr/>
          <p:nvPr/>
        </p:nvSpPr>
        <p:spPr>
          <a:xfrm flipV="1">
            <a:off x="8832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Line 14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Line 15"/>
          <p:cNvSpPr/>
          <p:nvPr/>
        </p:nvSpPr>
        <p:spPr>
          <a:xfrm flipH="1" flipV="1">
            <a:off x="4952880" y="4336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Line 16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Line 17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18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19"/>
          <p:cNvSpPr/>
          <p:nvPr/>
        </p:nvSpPr>
        <p:spPr>
          <a:xfrm flipH="1" flipV="1">
            <a:off x="80996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1" name="Group 20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362" name="Group 21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363" name="CustomShape 22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4" name="CustomShape 23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5" name="CustomShape 24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6" name="CustomShape 25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67" name="CustomShape 26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27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8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CustomShape 29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71" name="Line 30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Line 31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Line 32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Line 33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Line 34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35"/>
          <p:cNvSpPr/>
          <p:nvPr/>
        </p:nvSpPr>
        <p:spPr>
          <a:xfrm flipH="1">
            <a:off x="9030960" y="871308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36"/>
          <p:cNvSpPr/>
          <p:nvPr/>
        </p:nvSpPr>
        <p:spPr>
          <a:xfrm flipH="1">
            <a:off x="10567080" y="8713080"/>
            <a:ext cx="99720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37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38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9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1" name="CustomShape 40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2" name="CustomShape 41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3" name="CustomShape 42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4" name="CustomShape 43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5" name="CustomShape 44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6" name="CustomShape 45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7" name="CustomShape 46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8" name="CustomShape 47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89" name="CustomShape 48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0" name="CustomShape 49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1" name="Line 50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51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3" name="CustomShape 52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4" name="CustomShape 53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5" name="CustomShape 54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6" name="CustomShape 55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7" name="CustomShape 56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8" name="CustomShape 57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9" name="CustomShape 58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0" name="CustomShape 59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1" name="CustomShape 60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2" name="CustomShape 61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3" name="CustomShape 62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4" name="CustomShape 63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405" name="Group 64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406" name="Group 65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407" name="CustomShape 66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8" name="CustomShape 67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9" name="CustomShape 68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0" name="CustomShape 69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11" name="CustomShape 70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71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72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14" name="Group 73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415" name="Group 74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416" name="CustomShape 75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CustomShape 76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CustomShape 77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CustomShape 78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0" name="CustomShape 79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80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81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23" name="Group 82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424" name="Group 83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425" name="CustomShape 84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CustomShape 85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CustomShape 86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CustomShape 87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9" name="CustomShape 88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89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90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2" name="Group 91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433" name="Group 92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434" name="CustomShape 93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CustomShape 94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95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96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8" name="CustomShape 97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98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99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1" name="Group 100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442" name="Group 101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443" name="CustomShape 102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4" name="CustomShape 103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CustomShape 104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CustomShape 105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47" name="CustomShape 106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107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108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0" name="Group 109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451" name="Group 110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452" name="CustomShape 111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CustomShape 112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113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114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6" name="CustomShape 115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116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117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59" name="Group 118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460" name="Group 119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461" name="CustomShape 120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2" name="CustomShape 121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3" name="CustomShape 122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64" name="CustomShape 123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65" name="CustomShape 124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125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126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8" name="Group 127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469" name="Group 128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470" name="CustomShape 129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130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2" name="CustomShape 131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3" name="CustomShape 132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4" name="CustomShape 133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CustomShape 134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CustomShape 135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7" name="Group 136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478" name="Group 137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479" name="CustomShape 138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" name="CustomShape 139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1" name="CustomShape 140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" name="CustomShape 141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3" name="CustomShape 142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143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44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6" name="Group 145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487" name="Group 146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488" name="CustomShape 147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CustomShape 148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149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1" name="CustomShape 150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2" name="CustomShape 151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52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53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5" name="Group 154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496" name="Group 155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497" name="CustomShape 156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8" name="CustomShape 157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9" name="CustomShape 158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159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1" name="CustomShape 160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61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62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4" name="Group 163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505" name="Group 164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506" name="CustomShape 165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7" name="CustomShape 166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8" name="CustomShape 167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9" name="CustomShape 168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0" name="CustomShape 169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70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71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3" name="Group 172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514" name="Group 173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515" name="CustomShape 174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6" name="CustomShape 175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7" name="CustomShape 176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18" name="CustomShape 177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19" name="CustomShape 178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79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80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2" name="Group 181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523" name="Group 182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524" name="CustomShape 183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5" name="CustomShape 184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6" name="CustomShape 185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7" name="CustomShape 186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8" name="CustomShape 187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88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89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1" name="Group 190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532" name="Group 191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533" name="CustomShape 192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4" name="CustomShape 193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5" name="CustomShape 194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6" name="CustomShape 195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37" name="CustomShape 196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97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98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0" name="Group 199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541" name="Group 200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542" name="CustomShape 201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CustomShape 202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4" name="CustomShape 203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CustomShape 204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6" name="CustomShape 205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206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207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9" name="Group 208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550" name="Group 209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551" name="CustomShape 210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2" name="CustomShape 211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3" name="CustomShape 212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CustomShape 213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55" name="CustomShape 214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215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216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58" name="Group 217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559" name="Group 218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560" name="CustomShape 219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CustomShape 220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CustomShape 221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CustomShape 222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4" name="CustomShape 223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224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225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7" name="Group 226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568" name="Group 227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569" name="CustomShape 228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" name="CustomShape 229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CustomShape 230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CustomShape 231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3" name="CustomShape 232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233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234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76" name="Group 235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577" name="Group 236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578" name="CustomShape 237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CustomShape 238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0" name="CustomShape 239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" name="CustomShape 240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82" name="CustomShape 241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CustomShape 242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CustomShape 243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85" name="Group 244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586" name="Group 245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587" name="CustomShape 246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CustomShape 247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CustomShape 248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CustomShape 249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1" name="CustomShape 250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251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252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" name="Group 253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595" name="Group 254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596" name="CustomShape 255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7" name="CustomShape 256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8" name="CustomShape 257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CustomShape 258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0" name="CustomShape 259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CustomShape 260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CustomShape 261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03" name="Group 262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604" name="Group 263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605" name="CustomShape 264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6" name="CustomShape 265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7" name="CustomShape 266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267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9" name="CustomShape 268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CustomShape 269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CustomShape 270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12" name="Group 271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613" name="Group 272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614" name="CustomShape 273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5" name="CustomShape 274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6" name="CustomShape 275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7" name="CustomShape 276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8" name="CustomShape 277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278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279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1" name="Group 280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622" name="Group 281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623" name="CustomShape 282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4" name="CustomShape 283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5" name="CustomShape 284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6" name="CustomShape 285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7" name="CustomShape 286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CustomShape 287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CustomShape 288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0" name="Group 289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631" name="Group 290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632" name="CustomShape 291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3" name="CustomShape 292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4" name="CustomShape 293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CustomShape 294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36" name="CustomShape 295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CustomShape 296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CustomShape 297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39" name="Group 298"/>
          <p:cNvGrpSpPr/>
          <p:nvPr/>
        </p:nvGrpSpPr>
        <p:grpSpPr>
          <a:xfrm>
            <a:off x="7318440" y="931320"/>
            <a:ext cx="3835080" cy="2252880"/>
            <a:chOff x="7318440" y="931320"/>
            <a:chExt cx="3835080" cy="2252880"/>
          </a:xfrm>
        </p:grpSpPr>
        <p:sp>
          <p:nvSpPr>
            <p:cNvPr id="640" name="CustomShape 299"/>
            <p:cNvSpPr/>
            <p:nvPr/>
          </p:nvSpPr>
          <p:spPr>
            <a:xfrm>
              <a:off x="7318440" y="1729440"/>
              <a:ext cx="1409400" cy="145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4853" y="10714"/>
                    <a:pt x="12053" y="3514"/>
                    <a:pt x="2160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CustomShape 300"/>
            <p:cNvSpPr/>
            <p:nvPr/>
          </p:nvSpPr>
          <p:spPr>
            <a:xfrm>
              <a:off x="8728200" y="9313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estado</a:t>
              </a:r>
              <a:br/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(representação)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642" name="Group 301"/>
          <p:cNvGrpSpPr/>
          <p:nvPr/>
        </p:nvGrpSpPr>
        <p:grpSpPr>
          <a:xfrm>
            <a:off x="1253160" y="1638720"/>
            <a:ext cx="4843800" cy="1352520"/>
            <a:chOff x="1253160" y="1638720"/>
            <a:chExt cx="4843800" cy="1352520"/>
          </a:xfrm>
        </p:grpSpPr>
        <p:sp>
          <p:nvSpPr>
            <p:cNvPr id="643" name="CustomShape 302"/>
            <p:cNvSpPr/>
            <p:nvPr/>
          </p:nvSpPr>
          <p:spPr>
            <a:xfrm>
              <a:off x="1253160" y="16387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Ação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44" name="CustomShape 303"/>
            <p:cNvSpPr/>
            <p:nvPr/>
          </p:nvSpPr>
          <p:spPr>
            <a:xfrm>
              <a:off x="3678840" y="2345400"/>
              <a:ext cx="2418120" cy="645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7581" y="10851"/>
                    <a:pt x="10381" y="3651"/>
                    <a:pt x="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5" name="CustomShape 304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646" name="Group 305"/>
          <p:cNvGrpSpPr/>
          <p:nvPr/>
        </p:nvGrpSpPr>
        <p:grpSpPr>
          <a:xfrm>
            <a:off x="10257480" y="2863080"/>
            <a:ext cx="2425320" cy="5557680"/>
            <a:chOff x="10257480" y="2863080"/>
            <a:chExt cx="2425320" cy="5557680"/>
          </a:xfrm>
        </p:grpSpPr>
        <p:sp>
          <p:nvSpPr>
            <p:cNvPr id="647" name="CustomShape 306"/>
            <p:cNvSpPr/>
            <p:nvPr/>
          </p:nvSpPr>
          <p:spPr>
            <a:xfrm>
              <a:off x="10257480" y="286308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meta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648" name="CustomShape 307"/>
            <p:cNvSpPr/>
            <p:nvPr/>
          </p:nvSpPr>
          <p:spPr>
            <a:xfrm>
              <a:off x="11604600" y="4133160"/>
              <a:ext cx="417240" cy="4287600"/>
            </a:xfrm>
            <a:custGeom>
              <a:avLst/>
              <a:gdLst/>
              <a:ahLst/>
              <a:rect l="l" t="t" r="r" b="b"/>
              <a:pathLst>
                <a:path w="17376" h="21600">
                  <a:moveTo>
                    <a:pt x="13377" y="21600"/>
                  </a:moveTo>
                  <a:cubicBezTo>
                    <a:pt x="21600" y="17436"/>
                    <a:pt x="17141" y="10236"/>
                    <a:pt x="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93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694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95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96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697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8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9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0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01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02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03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04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05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06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7" name="CustomShape 16"/>
          <p:cNvSpPr/>
          <p:nvPr/>
        </p:nvSpPr>
        <p:spPr>
          <a:xfrm>
            <a:off x="887184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8" name="CustomShape 17"/>
          <p:cNvSpPr/>
          <p:nvPr/>
        </p:nvSpPr>
        <p:spPr>
          <a:xfrm>
            <a:off x="10171080" y="7967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A*: ÓTIMA?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10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c41c2d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c41c2d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711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12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13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14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5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4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6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7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18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19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20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h=7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21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h=6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22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23" name="CustomShape 15"/>
          <p:cNvSpPr/>
          <p:nvPr/>
        </p:nvSpPr>
        <p:spPr>
          <a:xfrm>
            <a:off x="10171080" y="1325520"/>
            <a:ext cx="1374480" cy="1374480"/>
          </a:xfrm>
          <a:prstGeom prst="ellipse">
            <a:avLst/>
          </a:prstGeom>
          <a:noFill/>
          <a:ln w="381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4" name="CustomShape 16"/>
          <p:cNvSpPr/>
          <p:nvPr/>
        </p:nvSpPr>
        <p:spPr>
          <a:xfrm>
            <a:off x="8871840" y="4780080"/>
            <a:ext cx="1374480" cy="1374480"/>
          </a:xfrm>
          <a:prstGeom prst="ellipse">
            <a:avLst/>
          </a:prstGeom>
          <a:noFill/>
          <a:ln w="381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5" name="CustomShape 17"/>
          <p:cNvSpPr/>
          <p:nvPr/>
        </p:nvSpPr>
        <p:spPr>
          <a:xfrm>
            <a:off x="10171080" y="7967520"/>
            <a:ext cx="1374480" cy="1374480"/>
          </a:xfrm>
          <a:prstGeom prst="ellipse">
            <a:avLst/>
          </a:prstGeom>
          <a:noFill/>
          <a:ln w="381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6" name="CustomShape 18"/>
          <p:cNvSpPr/>
          <p:nvPr/>
        </p:nvSpPr>
        <p:spPr>
          <a:xfrm>
            <a:off x="7356600" y="6752880"/>
            <a:ext cx="1155960" cy="1365840"/>
          </a:xfrm>
          <a:custGeom>
            <a:avLst/>
            <a:gdLst/>
            <a:ahLst/>
            <a:rect l="l" t="t" r="r" b="b"/>
            <a:pathLst>
              <a:path w="21484" h="21548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7" name="CustomShape 19"/>
          <p:cNvSpPr/>
          <p:nvPr/>
        </p:nvSpPr>
        <p:spPr>
          <a:xfrm>
            <a:off x="2171160" y="7989840"/>
            <a:ext cx="3910320" cy="107568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4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h(A) &gt; g(meta)-g(A)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Heurística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h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admissível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é otimista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000000"/>
                </a:solidFill>
                <a:latin typeface="Avenir Next"/>
                <a:ea typeface="Avenir Next"/>
              </a:rPr>
              <a:t>0 ≤ h(n) ≤ g(meta) - g(n)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2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heurísticas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730" name="Group 3"/>
          <p:cNvGrpSpPr/>
          <p:nvPr/>
        </p:nvGrpSpPr>
        <p:grpSpPr>
          <a:xfrm>
            <a:off x="1525680" y="5486400"/>
            <a:ext cx="4536720" cy="2038320"/>
            <a:chOff x="1525680" y="5486400"/>
            <a:chExt cx="4536720" cy="2038320"/>
          </a:xfrm>
        </p:grpSpPr>
        <p:pic>
          <p:nvPicPr>
            <p:cNvPr id="1731" name="Picture 2" descr="Picture 2"/>
            <p:cNvPicPr/>
            <p:nvPr/>
          </p:nvPicPr>
          <p:blipFill>
            <a:blip r:embed="rId1"/>
            <a:stretch/>
          </p:blipFill>
          <p:spPr>
            <a:xfrm>
              <a:off x="1525680" y="5486400"/>
              <a:ext cx="4536720" cy="203832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1732" name="Line 4"/>
            <p:cNvSpPr/>
            <p:nvPr/>
          </p:nvSpPr>
          <p:spPr>
            <a:xfrm flipH="1">
              <a:off x="1914840" y="6232320"/>
              <a:ext cx="1917000" cy="32760"/>
            </a:xfrm>
            <a:prstGeom prst="line">
              <a:avLst/>
            </a:prstGeom>
            <a:ln w="5724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3" name="CustomShape 5"/>
            <p:cNvSpPr/>
            <p:nvPr/>
          </p:nvSpPr>
          <p:spPr>
            <a:xfrm>
              <a:off x="2174400" y="6394320"/>
              <a:ext cx="886680" cy="8474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15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734" name="Line 6"/>
            <p:cNvSpPr/>
            <p:nvPr/>
          </p:nvSpPr>
          <p:spPr>
            <a:xfrm flipH="1">
              <a:off x="1914840" y="6265080"/>
              <a:ext cx="2520" cy="1038240"/>
            </a:xfrm>
            <a:prstGeom prst="line">
              <a:avLst/>
            </a:prstGeom>
            <a:ln w="57240">
              <a:solidFill>
                <a:srgbClr val="c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735" name="Picture 2" descr="Picture 2"/>
          <p:cNvPicPr/>
          <p:nvPr/>
        </p:nvPicPr>
        <p:blipFill>
          <a:blip r:embed="rId2"/>
          <a:stretch/>
        </p:blipFill>
        <p:spPr>
          <a:xfrm>
            <a:off x="6945840" y="5486400"/>
            <a:ext cx="4533120" cy="2038320"/>
          </a:xfrm>
          <a:prstGeom prst="rect">
            <a:avLst/>
          </a:prstGeom>
          <a:ln w="12600">
            <a:noFill/>
          </a:ln>
        </p:spPr>
      </p:pic>
      <p:sp>
        <p:nvSpPr>
          <p:cNvPr id="1736" name="Line 7"/>
          <p:cNvSpPr/>
          <p:nvPr/>
        </p:nvSpPr>
        <p:spPr>
          <a:xfrm flipV="1">
            <a:off x="7325640" y="6282000"/>
            <a:ext cx="1642680" cy="968760"/>
          </a:xfrm>
          <a:prstGeom prst="line">
            <a:avLst/>
          </a:prstGeom>
          <a:ln w="50760">
            <a:solidFill>
              <a:schemeClr val="accent5">
                <a:hueOff val="-180946"/>
                <a:satOff val="-2351"/>
                <a:lumOff val="-8716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7" name="CustomShape 8"/>
          <p:cNvSpPr/>
          <p:nvPr/>
        </p:nvSpPr>
        <p:spPr>
          <a:xfrm>
            <a:off x="8007120" y="6765120"/>
            <a:ext cx="825120" cy="45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300" spc="-1" strike="noStrike">
                <a:solidFill>
                  <a:srgbClr val="c41c2d"/>
                </a:solidFill>
                <a:latin typeface="Avenir Next"/>
                <a:ea typeface="Avenir Next"/>
              </a:rPr>
              <a:t>11,2</a:t>
            </a:r>
            <a:endParaRPr b="0" lang="pt-BR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com heurística admissível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39" name="CustomShape 2"/>
          <p:cNvSpPr/>
          <p:nvPr/>
        </p:nvSpPr>
        <p:spPr>
          <a:xfrm>
            <a:off x="406440" y="2682720"/>
            <a:ext cx="7439760" cy="486684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estado inicial</a:t>
            </a:r>
            <a:endParaRPr b="0" lang="pt-BR" sz="3230" spc="-1" strike="noStrike">
              <a:latin typeface="Arial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Repita: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 menor valor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f(n)</a:t>
            </a:r>
            <a:endParaRPr b="0" lang="pt-BR" sz="3230" spc="-1" strike="noStrike">
              <a:latin typeface="Arial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 n </a:t>
            </a: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for estado-meta retorne solução</a:t>
            </a:r>
            <a:endParaRPr b="0" lang="pt-BR" sz="3230" spc="-1" strike="noStrike">
              <a:latin typeface="Arial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000000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expanda </a:t>
            </a:r>
            <a:r>
              <a:rPr b="0" i="1" lang="pt-BR" sz="3230" spc="-1" strike="noStrike">
                <a:solidFill>
                  <a:srgbClr val="000000"/>
                </a:solidFill>
                <a:latin typeface="Avenir Next"/>
                <a:ea typeface="Avenir Next"/>
              </a:rPr>
              <a:t>n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1740" name="CustomShape 3"/>
          <p:cNvSpPr/>
          <p:nvPr/>
        </p:nvSpPr>
        <p:spPr>
          <a:xfrm>
            <a:off x="10223640" y="1378080"/>
            <a:ext cx="1269720" cy="126972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início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41" name="CustomShape 4"/>
          <p:cNvSpPr/>
          <p:nvPr/>
        </p:nvSpPr>
        <p:spPr>
          <a:xfrm>
            <a:off x="10223640" y="8020080"/>
            <a:ext cx="1269720" cy="126972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meta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42" name="CustomShape 5"/>
          <p:cNvSpPr/>
          <p:nvPr/>
        </p:nvSpPr>
        <p:spPr>
          <a:xfrm>
            <a:off x="8917920" y="4832280"/>
            <a:ext cx="1269720" cy="12697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43" name="CustomShape 6"/>
          <p:cNvSpPr/>
          <p:nvPr/>
        </p:nvSpPr>
        <p:spPr>
          <a:xfrm flipV="1">
            <a:off x="9552960" y="2012040"/>
            <a:ext cx="1305360" cy="345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4" name="CustomShape 7"/>
          <p:cNvSpPr/>
          <p:nvPr/>
        </p:nvSpPr>
        <p:spPr>
          <a:xfrm flipV="1">
            <a:off x="10858680" y="2012400"/>
            <a:ext cx="360" cy="664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5" name="CustomShape 8"/>
          <p:cNvSpPr/>
          <p:nvPr/>
        </p:nvSpPr>
        <p:spPr>
          <a:xfrm flipH="1" flipV="1">
            <a:off x="9552600" y="5467320"/>
            <a:ext cx="1305360" cy="31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6" name="CustomShape 9"/>
          <p:cNvSpPr/>
          <p:nvPr/>
        </p:nvSpPr>
        <p:spPr>
          <a:xfrm>
            <a:off x="9420120" y="29109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47" name="CustomShape 10"/>
          <p:cNvSpPr/>
          <p:nvPr/>
        </p:nvSpPr>
        <p:spPr>
          <a:xfrm>
            <a:off x="12315600" y="491256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48" name="CustomShape 11"/>
          <p:cNvSpPr/>
          <p:nvPr/>
        </p:nvSpPr>
        <p:spPr>
          <a:xfrm>
            <a:off x="9572400" y="6409800"/>
            <a:ext cx="277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49" name="CustomShape 12"/>
          <p:cNvSpPr/>
          <p:nvPr/>
        </p:nvSpPr>
        <p:spPr>
          <a:xfrm>
            <a:off x="9482760" y="110484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h=4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50" name="CustomShape 13"/>
          <p:cNvSpPr/>
          <p:nvPr/>
        </p:nvSpPr>
        <p:spPr>
          <a:xfrm>
            <a:off x="8390520" y="439416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51" name="CustomShape 14"/>
          <p:cNvSpPr/>
          <p:nvPr/>
        </p:nvSpPr>
        <p:spPr>
          <a:xfrm>
            <a:off x="10413000" y="7442280"/>
            <a:ext cx="89064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h=0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752" name="CustomShape 15"/>
          <p:cNvSpPr/>
          <p:nvPr/>
        </p:nvSpPr>
        <p:spPr>
          <a:xfrm>
            <a:off x="2169720" y="8390160"/>
            <a:ext cx="4449240" cy="52884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3500" spc="-1" strike="noStrike" cap="all">
                <a:solidFill>
                  <a:srgbClr val="e42832"/>
                </a:solidFill>
                <a:latin typeface="DIN Condensed"/>
                <a:ea typeface="DIN Condensed"/>
              </a:rPr>
              <a:t>Exercício:</a:t>
            </a:r>
            <a:r>
              <a:rPr b="0" lang="pt-BR" sz="35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 ÓTIMA?</a:t>
            </a:r>
            <a:endParaRPr b="0" lang="pt-BR" sz="3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4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4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A* é ótima quando </a:t>
            </a:r>
            <a:r>
              <a:rPr b="0" i="1" lang="pt-BR" sz="4400" spc="-1" strike="noStrike">
                <a:solidFill>
                  <a:srgbClr val="222222"/>
                </a:solidFill>
                <a:latin typeface="Avenir Next"/>
                <a:ea typeface="Avenir Next"/>
              </a:rPr>
              <a:t>h</a:t>
            </a:r>
            <a:r>
              <a:rPr b="0" lang="pt-BR" sz="4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admissível</a:t>
            </a:r>
            <a:endParaRPr b="0" lang="pt-BR" sz="4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5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755" name="Picture 1" descr="Picture 1"/>
          <p:cNvPicPr/>
          <p:nvPr/>
        </p:nvPicPr>
        <p:blipFill>
          <a:blip r:embed="rId1"/>
          <a:stretch/>
        </p:blipFill>
        <p:spPr>
          <a:xfrm>
            <a:off x="3570840" y="3311640"/>
            <a:ext cx="5862600" cy="4222080"/>
          </a:xfrm>
          <a:prstGeom prst="rect">
            <a:avLst/>
          </a:prstGeom>
          <a:ln w="12600">
            <a:noFill/>
          </a:ln>
        </p:spPr>
      </p:pic>
      <p:pic>
        <p:nvPicPr>
          <p:cNvPr id="1756" name="Image" descr="Image"/>
          <p:cNvPicPr/>
          <p:nvPr/>
        </p:nvPicPr>
        <p:blipFill>
          <a:blip r:embed="rId2"/>
          <a:stretch/>
        </p:blipFill>
        <p:spPr>
          <a:xfrm>
            <a:off x="3165480" y="8259480"/>
            <a:ext cx="6978240" cy="1362240"/>
          </a:xfrm>
          <a:prstGeom prst="rect">
            <a:avLst/>
          </a:prstGeom>
          <a:ln w="12600">
            <a:noFill/>
          </a:ln>
        </p:spPr>
      </p:pic>
      <p:pic>
        <p:nvPicPr>
          <p:cNvPr id="1757" name="Image" descr="Image"/>
          <p:cNvPicPr/>
          <p:nvPr/>
        </p:nvPicPr>
        <p:blipFill>
          <a:blip r:embed="rId3"/>
          <a:stretch/>
        </p:blipFill>
        <p:spPr>
          <a:xfrm>
            <a:off x="5235480" y="8143200"/>
            <a:ext cx="4260600" cy="2232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TextShape 1"/>
          <p:cNvSpPr txBox="1"/>
          <p:nvPr/>
        </p:nvSpPr>
        <p:spPr>
          <a:xfrm>
            <a:off x="647640" y="2759760"/>
            <a:ext cx="6661080" cy="6108480"/>
          </a:xfrm>
          <a:prstGeom prst="rect">
            <a:avLst/>
          </a:prstGeom>
          <a:solidFill>
            <a:srgbClr val="ffe989"/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é nó meta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ótimo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B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é nó meta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subótimo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h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é admissível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Então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é selecionado antes de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5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otimalidade de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60" name="CustomShape 3"/>
          <p:cNvSpPr/>
          <p:nvPr/>
        </p:nvSpPr>
        <p:spPr>
          <a:xfrm>
            <a:off x="7920720" y="3402000"/>
            <a:ext cx="2927160" cy="255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1" name="CustomShape 4"/>
          <p:cNvSpPr/>
          <p:nvPr/>
        </p:nvSpPr>
        <p:spPr>
          <a:xfrm>
            <a:off x="9040680" y="380844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2" name="CustomShape 5"/>
          <p:cNvSpPr/>
          <p:nvPr/>
        </p:nvSpPr>
        <p:spPr>
          <a:xfrm>
            <a:off x="9516960" y="379872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3" name="CustomShape 6"/>
          <p:cNvSpPr/>
          <p:nvPr/>
        </p:nvSpPr>
        <p:spPr>
          <a:xfrm>
            <a:off x="9221760" y="365904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4" name="CustomShape 7"/>
          <p:cNvSpPr/>
          <p:nvPr/>
        </p:nvSpPr>
        <p:spPr>
          <a:xfrm>
            <a:off x="10497960" y="545796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5" name="CustomShape 8"/>
          <p:cNvSpPr/>
          <p:nvPr/>
        </p:nvSpPr>
        <p:spPr>
          <a:xfrm>
            <a:off x="8262720" y="515304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6" name="CustomShape 9"/>
          <p:cNvSpPr/>
          <p:nvPr/>
        </p:nvSpPr>
        <p:spPr>
          <a:xfrm>
            <a:off x="9272520" y="338292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67" name="CustomShape 10"/>
          <p:cNvSpPr/>
          <p:nvPr/>
        </p:nvSpPr>
        <p:spPr>
          <a:xfrm>
            <a:off x="7858080" y="4869720"/>
            <a:ext cx="299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4c8945"/>
                </a:solidFill>
                <a:latin typeface="Avenir Next"/>
                <a:ea typeface="Avenir Next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68" name="CustomShape 11"/>
          <p:cNvSpPr/>
          <p:nvPr/>
        </p:nvSpPr>
        <p:spPr>
          <a:xfrm>
            <a:off x="10697040" y="5102280"/>
            <a:ext cx="294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69" name="CustomShape 12"/>
          <p:cNvSpPr/>
          <p:nvPr/>
        </p:nvSpPr>
        <p:spPr>
          <a:xfrm>
            <a:off x="112680" y="2156400"/>
            <a:ext cx="2714760" cy="61416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42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Teorema</a:t>
            </a:r>
            <a:endParaRPr b="0" lang="pt-BR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CustomShape 1"/>
          <p:cNvSpPr/>
          <p:nvPr/>
        </p:nvSpPr>
        <p:spPr>
          <a:xfrm>
            <a:off x="5956200" y="7283520"/>
            <a:ext cx="6373080" cy="1628640"/>
          </a:xfrm>
          <a:prstGeom prst="roundRect">
            <a:avLst>
              <a:gd name="adj" fmla="val 15000"/>
            </a:avLst>
          </a:prstGeom>
          <a:solidFill>
            <a:schemeClr val="accent4">
              <a:hueOff val="414058"/>
              <a:satOff val="2144"/>
              <a:lumOff val="10379"/>
            </a:schemeClr>
          </a:solidFill>
          <a:ln w="255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1" name="TextShape 2"/>
          <p:cNvSpPr txBox="1"/>
          <p:nvPr/>
        </p:nvSpPr>
        <p:spPr>
          <a:xfrm>
            <a:off x="406440" y="1905120"/>
            <a:ext cx="71132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Prova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Suponha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está na fronteira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Então antecessor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de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também está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Proposição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é selecionado antes de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72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otimalidade de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73" name="CustomShape 4"/>
          <p:cNvSpPr/>
          <p:nvPr/>
        </p:nvSpPr>
        <p:spPr>
          <a:xfrm>
            <a:off x="7858080" y="4869720"/>
            <a:ext cx="299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4c8945"/>
                </a:solidFill>
                <a:latin typeface="Avenir Next"/>
                <a:ea typeface="Avenir Next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74" name="CustomShape 5"/>
          <p:cNvSpPr/>
          <p:nvPr/>
        </p:nvSpPr>
        <p:spPr>
          <a:xfrm>
            <a:off x="10697040" y="5102280"/>
            <a:ext cx="294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75" name="CustomShape 6"/>
          <p:cNvSpPr/>
          <p:nvPr/>
        </p:nvSpPr>
        <p:spPr>
          <a:xfrm>
            <a:off x="8746920" y="3417840"/>
            <a:ext cx="1842840" cy="2164320"/>
          </a:xfrm>
          <a:custGeom>
            <a:avLst/>
            <a:gdLst/>
            <a:ahLst/>
            <a:rect l="l" t="t" r="r" b="b"/>
            <a:pathLst>
              <a:path w="20607" h="19714">
                <a:moveTo>
                  <a:pt x="6851" y="0"/>
                </a:moveTo>
                <a:cubicBezTo>
                  <a:pt x="5715" y="1648"/>
                  <a:pt x="3479" y="5089"/>
                  <a:pt x="0" y="9860"/>
                </a:cubicBezTo>
                <a:cubicBezTo>
                  <a:pt x="994" y="11986"/>
                  <a:pt x="2272" y="11537"/>
                  <a:pt x="3479" y="12390"/>
                </a:cubicBezTo>
                <a:cubicBezTo>
                  <a:pt x="4686" y="13243"/>
                  <a:pt x="5467" y="14400"/>
                  <a:pt x="7224" y="14949"/>
                </a:cubicBezTo>
                <a:cubicBezTo>
                  <a:pt x="8981" y="15499"/>
                  <a:pt x="11838" y="14964"/>
                  <a:pt x="14039" y="15643"/>
                </a:cubicBezTo>
                <a:cubicBezTo>
                  <a:pt x="16240" y="16323"/>
                  <a:pt x="21600" y="21600"/>
                  <a:pt x="20446" y="18998"/>
                </a:cubicBezTo>
                <a:cubicBezTo>
                  <a:pt x="19293" y="16395"/>
                  <a:pt x="9886" y="3961"/>
                  <a:pt x="7099" y="0"/>
                </a:cubicBezTo>
              </a:path>
            </a:pathLst>
          </a:custGeom>
          <a:solidFill>
            <a:srgbClr val="c0c0c0"/>
          </a:solidFill>
          <a:ln cap="rnd">
            <a:solidFill>
              <a:srgbClr val="00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776" name="CustomShape 7"/>
          <p:cNvSpPr/>
          <p:nvPr/>
        </p:nvSpPr>
        <p:spPr>
          <a:xfrm>
            <a:off x="7931160" y="3397320"/>
            <a:ext cx="2927160" cy="255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7" name="CustomShape 8"/>
          <p:cNvSpPr/>
          <p:nvPr/>
        </p:nvSpPr>
        <p:spPr>
          <a:xfrm>
            <a:off x="9053280" y="37530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8" name="CustomShape 9"/>
          <p:cNvSpPr/>
          <p:nvPr/>
        </p:nvSpPr>
        <p:spPr>
          <a:xfrm>
            <a:off x="9529560" y="37432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79" name="CustomShape 10"/>
          <p:cNvSpPr/>
          <p:nvPr/>
        </p:nvSpPr>
        <p:spPr>
          <a:xfrm>
            <a:off x="9246960" y="360360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80" name="CustomShape 11"/>
          <p:cNvSpPr/>
          <p:nvPr/>
        </p:nvSpPr>
        <p:spPr>
          <a:xfrm>
            <a:off x="10536120" y="546588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1" name="CustomShape 12"/>
          <p:cNvSpPr/>
          <p:nvPr/>
        </p:nvSpPr>
        <p:spPr>
          <a:xfrm>
            <a:off x="8250120" y="513540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2" name="CustomShape 13"/>
          <p:cNvSpPr/>
          <p:nvPr/>
        </p:nvSpPr>
        <p:spPr>
          <a:xfrm>
            <a:off x="9285120" y="33274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3" name="CustomShape 14"/>
          <p:cNvSpPr/>
          <p:nvPr/>
        </p:nvSpPr>
        <p:spPr>
          <a:xfrm>
            <a:off x="8631000" y="44496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84" name="CustomShape 15"/>
          <p:cNvSpPr/>
          <p:nvPr/>
        </p:nvSpPr>
        <p:spPr>
          <a:xfrm rot="1800000">
            <a:off x="7881120" y="4151880"/>
            <a:ext cx="954360" cy="1554840"/>
          </a:xfrm>
          <a:prstGeom prst="ellipse">
            <a:avLst/>
          </a:prstGeom>
          <a:noFill/>
          <a:ln w="255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5" name="CustomShape 16"/>
          <p:cNvSpPr/>
          <p:nvPr/>
        </p:nvSpPr>
        <p:spPr>
          <a:xfrm>
            <a:off x="9585000" y="7386480"/>
            <a:ext cx="3047760" cy="48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Calibri"/>
              </a:rPr>
              <a:t>Definição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86" name="CustomShape 17"/>
          <p:cNvSpPr/>
          <p:nvPr/>
        </p:nvSpPr>
        <p:spPr>
          <a:xfrm>
            <a:off x="9585000" y="7848000"/>
            <a:ext cx="3047760" cy="48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Calibri"/>
              </a:rPr>
              <a:t>admissibilidade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87" name="CustomShape 18"/>
          <p:cNvSpPr/>
          <p:nvPr/>
        </p:nvSpPr>
        <p:spPr>
          <a:xfrm>
            <a:off x="9585000" y="8305200"/>
            <a:ext cx="3047760" cy="48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Calibri"/>
              </a:rPr>
              <a:t>h = 0 para meta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788" name="CustomShape 19"/>
          <p:cNvSpPr/>
          <p:nvPr/>
        </p:nvSpPr>
        <p:spPr>
          <a:xfrm>
            <a:off x="8277120" y="4259520"/>
            <a:ext cx="32688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5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789" name="CustomShape 20"/>
          <p:cNvSpPr/>
          <p:nvPr/>
        </p:nvSpPr>
        <p:spPr>
          <a:xfrm>
            <a:off x="1153440" y="7117560"/>
            <a:ext cx="48610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 ≤ f(A)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790" name="CustomShape 21"/>
          <p:cNvSpPr/>
          <p:nvPr/>
        </p:nvSpPr>
        <p:spPr>
          <a:xfrm>
            <a:off x="6172200" y="7418520"/>
            <a:ext cx="3047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 = g(n) + h(n)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91" name="CustomShape 22"/>
          <p:cNvSpPr/>
          <p:nvPr/>
        </p:nvSpPr>
        <p:spPr>
          <a:xfrm>
            <a:off x="6172200" y="7894080"/>
            <a:ext cx="3047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 ≤ g(A)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92" name="CustomShape 23"/>
          <p:cNvSpPr/>
          <p:nvPr/>
        </p:nvSpPr>
        <p:spPr>
          <a:xfrm>
            <a:off x="6172200" y="8369640"/>
            <a:ext cx="3047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g(A) = f(A)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5956200" y="8172360"/>
            <a:ext cx="6373080" cy="1132200"/>
          </a:xfrm>
          <a:prstGeom prst="roundRect">
            <a:avLst>
              <a:gd name="adj" fmla="val 21575"/>
            </a:avLst>
          </a:prstGeom>
          <a:solidFill>
            <a:schemeClr val="accent4">
              <a:hueOff val="414058"/>
              <a:satOff val="2144"/>
              <a:lumOff val="10379"/>
            </a:schemeClr>
          </a:solidFill>
          <a:ln w="25560">
            <a:solidFill>
              <a:srgbClr val="808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otimalidade de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95" name="CustomShape 3"/>
          <p:cNvSpPr/>
          <p:nvPr/>
        </p:nvSpPr>
        <p:spPr>
          <a:xfrm>
            <a:off x="7858080" y="4869720"/>
            <a:ext cx="299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4c8945"/>
                </a:solidFill>
                <a:latin typeface="Avenir Next"/>
                <a:ea typeface="Avenir Next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96" name="CustomShape 4"/>
          <p:cNvSpPr/>
          <p:nvPr/>
        </p:nvSpPr>
        <p:spPr>
          <a:xfrm>
            <a:off x="10697040" y="5102280"/>
            <a:ext cx="294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797" name="CustomShape 5"/>
          <p:cNvSpPr/>
          <p:nvPr/>
        </p:nvSpPr>
        <p:spPr>
          <a:xfrm>
            <a:off x="8746920" y="3417840"/>
            <a:ext cx="1842840" cy="2164320"/>
          </a:xfrm>
          <a:custGeom>
            <a:avLst/>
            <a:gdLst/>
            <a:ahLst/>
            <a:rect l="l" t="t" r="r" b="b"/>
            <a:pathLst>
              <a:path w="20607" h="19714">
                <a:moveTo>
                  <a:pt x="6851" y="0"/>
                </a:moveTo>
                <a:cubicBezTo>
                  <a:pt x="5715" y="1648"/>
                  <a:pt x="3479" y="5089"/>
                  <a:pt x="0" y="9860"/>
                </a:cubicBezTo>
                <a:cubicBezTo>
                  <a:pt x="994" y="11986"/>
                  <a:pt x="2272" y="11537"/>
                  <a:pt x="3479" y="12390"/>
                </a:cubicBezTo>
                <a:cubicBezTo>
                  <a:pt x="4686" y="13243"/>
                  <a:pt x="5467" y="14400"/>
                  <a:pt x="7224" y="14949"/>
                </a:cubicBezTo>
                <a:cubicBezTo>
                  <a:pt x="8981" y="15499"/>
                  <a:pt x="11838" y="14964"/>
                  <a:pt x="14039" y="15643"/>
                </a:cubicBezTo>
                <a:cubicBezTo>
                  <a:pt x="16240" y="16323"/>
                  <a:pt x="21600" y="21600"/>
                  <a:pt x="20446" y="18998"/>
                </a:cubicBezTo>
                <a:cubicBezTo>
                  <a:pt x="19293" y="16395"/>
                  <a:pt x="9886" y="3961"/>
                  <a:pt x="7099" y="0"/>
                </a:cubicBezTo>
              </a:path>
            </a:pathLst>
          </a:custGeom>
          <a:solidFill>
            <a:srgbClr val="c0c0c0"/>
          </a:solidFill>
          <a:ln cap="rnd">
            <a:solidFill>
              <a:srgbClr val="00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798" name="CustomShape 6"/>
          <p:cNvSpPr/>
          <p:nvPr/>
        </p:nvSpPr>
        <p:spPr>
          <a:xfrm>
            <a:off x="7931160" y="3397320"/>
            <a:ext cx="2927160" cy="255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99" name="CustomShape 7"/>
          <p:cNvSpPr/>
          <p:nvPr/>
        </p:nvSpPr>
        <p:spPr>
          <a:xfrm>
            <a:off x="9053280" y="37530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0" name="CustomShape 8"/>
          <p:cNvSpPr/>
          <p:nvPr/>
        </p:nvSpPr>
        <p:spPr>
          <a:xfrm>
            <a:off x="9529560" y="37432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1" name="CustomShape 9"/>
          <p:cNvSpPr/>
          <p:nvPr/>
        </p:nvSpPr>
        <p:spPr>
          <a:xfrm>
            <a:off x="9246960" y="360360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2" name="CustomShape 10"/>
          <p:cNvSpPr/>
          <p:nvPr/>
        </p:nvSpPr>
        <p:spPr>
          <a:xfrm>
            <a:off x="10536120" y="546588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3" name="CustomShape 11"/>
          <p:cNvSpPr/>
          <p:nvPr/>
        </p:nvSpPr>
        <p:spPr>
          <a:xfrm>
            <a:off x="8250120" y="513540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4" name="CustomShape 12"/>
          <p:cNvSpPr/>
          <p:nvPr/>
        </p:nvSpPr>
        <p:spPr>
          <a:xfrm>
            <a:off x="9285120" y="33274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5" name="CustomShape 13"/>
          <p:cNvSpPr/>
          <p:nvPr/>
        </p:nvSpPr>
        <p:spPr>
          <a:xfrm>
            <a:off x="8631000" y="44496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06" name="CustomShape 14"/>
          <p:cNvSpPr/>
          <p:nvPr/>
        </p:nvSpPr>
        <p:spPr>
          <a:xfrm rot="1800000">
            <a:off x="7881120" y="4151880"/>
            <a:ext cx="954360" cy="1554840"/>
          </a:xfrm>
          <a:prstGeom prst="ellipse">
            <a:avLst/>
          </a:prstGeom>
          <a:noFill/>
          <a:ln w="255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7" name="CustomShape 15"/>
          <p:cNvSpPr/>
          <p:nvPr/>
        </p:nvSpPr>
        <p:spPr>
          <a:xfrm>
            <a:off x="9585000" y="8275320"/>
            <a:ext cx="3047760" cy="48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Calibri"/>
              </a:rPr>
              <a:t>B é subótimo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08" name="CustomShape 16"/>
          <p:cNvSpPr/>
          <p:nvPr/>
        </p:nvSpPr>
        <p:spPr>
          <a:xfrm>
            <a:off x="9585000" y="8737200"/>
            <a:ext cx="3047760" cy="48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Calibri"/>
                <a:ea typeface="Calibri"/>
              </a:rPr>
              <a:t>h=0 na meta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1809" name="CustomShape 17"/>
          <p:cNvSpPr/>
          <p:nvPr/>
        </p:nvSpPr>
        <p:spPr>
          <a:xfrm>
            <a:off x="8277120" y="4259520"/>
            <a:ext cx="32688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5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810" name="CustomShape 18"/>
          <p:cNvSpPr/>
          <p:nvPr/>
        </p:nvSpPr>
        <p:spPr>
          <a:xfrm>
            <a:off x="1153440" y="7117560"/>
            <a:ext cx="4861080" cy="192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 ≤ f(A)</a:t>
            </a:r>
            <a:endParaRPr b="0" lang="pt-BR" sz="3400" spc="-1" strike="noStrike">
              <a:latin typeface="Arial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f(A) &lt; f(B)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811" name="TextShape 19"/>
          <p:cNvSpPr txBox="1"/>
          <p:nvPr/>
        </p:nvSpPr>
        <p:spPr>
          <a:xfrm>
            <a:off x="406440" y="1905120"/>
            <a:ext cx="71132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Prova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Suponha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está na fronteira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Então antecessor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de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também está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Proposição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é selecionado antes de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12" name="CustomShape 20"/>
          <p:cNvSpPr/>
          <p:nvPr/>
        </p:nvSpPr>
        <p:spPr>
          <a:xfrm>
            <a:off x="6172200" y="8307720"/>
            <a:ext cx="3047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g(A) &lt; g(B)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13" name="CustomShape 21"/>
          <p:cNvSpPr/>
          <p:nvPr/>
        </p:nvSpPr>
        <p:spPr>
          <a:xfrm>
            <a:off x="6172200" y="8769240"/>
            <a:ext cx="30477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000" spc="-1" strike="noStrike">
                <a:solidFill>
                  <a:srgbClr val="222222"/>
                </a:solidFill>
                <a:latin typeface="Avenir Next"/>
                <a:ea typeface="Avenir Next"/>
              </a:rPr>
              <a:t>f(A) &lt; f(B)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TextShape 1"/>
          <p:cNvSpPr txBox="1"/>
          <p:nvPr/>
        </p:nvSpPr>
        <p:spPr>
          <a:xfrm>
            <a:off x="406440" y="1905120"/>
            <a:ext cx="7154640" cy="694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Prova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Suponha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está na fronteira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Então antecessor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de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também está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f(n) ≤ f(A) &lt; f(B)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13208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"/>
              <a:buAutoNum type="arabicPeriod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Todo ancestral de A é selecionado antes de 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13208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"/>
              <a:buAutoNum type="arabicPeriod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A é selecionado antes de B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1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16" name="CustomShape 3"/>
          <p:cNvSpPr/>
          <p:nvPr/>
        </p:nvSpPr>
        <p:spPr>
          <a:xfrm>
            <a:off x="7858080" y="4869720"/>
            <a:ext cx="299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4c8945"/>
                </a:solidFill>
                <a:latin typeface="Avenir Next"/>
                <a:ea typeface="Avenir Next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17" name="CustomShape 4"/>
          <p:cNvSpPr/>
          <p:nvPr/>
        </p:nvSpPr>
        <p:spPr>
          <a:xfrm>
            <a:off x="10697040" y="5102280"/>
            <a:ext cx="294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lang="pt-BR" sz="2000" spc="-1" strike="noStrike">
                <a:solidFill>
                  <a:srgbClr val="c41c2d"/>
                </a:solidFill>
                <a:latin typeface="Avenir Next"/>
                <a:ea typeface="Avenir Next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18" name="CustomShape 5"/>
          <p:cNvSpPr/>
          <p:nvPr/>
        </p:nvSpPr>
        <p:spPr>
          <a:xfrm>
            <a:off x="8746920" y="3417840"/>
            <a:ext cx="1842840" cy="2164320"/>
          </a:xfrm>
          <a:custGeom>
            <a:avLst/>
            <a:gdLst/>
            <a:ahLst/>
            <a:rect l="l" t="t" r="r" b="b"/>
            <a:pathLst>
              <a:path w="20607" h="19714">
                <a:moveTo>
                  <a:pt x="6851" y="0"/>
                </a:moveTo>
                <a:cubicBezTo>
                  <a:pt x="5715" y="1648"/>
                  <a:pt x="3479" y="5089"/>
                  <a:pt x="0" y="9860"/>
                </a:cubicBezTo>
                <a:cubicBezTo>
                  <a:pt x="994" y="11986"/>
                  <a:pt x="2272" y="11537"/>
                  <a:pt x="3479" y="12390"/>
                </a:cubicBezTo>
                <a:cubicBezTo>
                  <a:pt x="4686" y="13243"/>
                  <a:pt x="5467" y="14400"/>
                  <a:pt x="7224" y="14949"/>
                </a:cubicBezTo>
                <a:cubicBezTo>
                  <a:pt x="8981" y="15499"/>
                  <a:pt x="11838" y="14964"/>
                  <a:pt x="14039" y="15643"/>
                </a:cubicBezTo>
                <a:cubicBezTo>
                  <a:pt x="16240" y="16323"/>
                  <a:pt x="21600" y="21600"/>
                  <a:pt x="20446" y="18998"/>
                </a:cubicBezTo>
                <a:cubicBezTo>
                  <a:pt x="19293" y="16395"/>
                  <a:pt x="9886" y="3961"/>
                  <a:pt x="7099" y="0"/>
                </a:cubicBezTo>
              </a:path>
            </a:pathLst>
          </a:custGeom>
          <a:solidFill>
            <a:srgbClr val="c0c0c0"/>
          </a:solidFill>
          <a:ln cap="rnd">
            <a:solidFill>
              <a:srgbClr val="000000"/>
            </a:solidFill>
            <a:custDash/>
          </a:ln>
        </p:spPr>
        <p:style>
          <a:lnRef idx="0"/>
          <a:fillRef idx="0"/>
          <a:effectRef idx="0"/>
          <a:fontRef idx="minor"/>
        </p:style>
      </p:sp>
      <p:sp>
        <p:nvSpPr>
          <p:cNvPr id="1819" name="CustomShape 6"/>
          <p:cNvSpPr/>
          <p:nvPr/>
        </p:nvSpPr>
        <p:spPr>
          <a:xfrm>
            <a:off x="7931160" y="3397320"/>
            <a:ext cx="2927160" cy="255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0" name="CustomShape 7"/>
          <p:cNvSpPr/>
          <p:nvPr/>
        </p:nvSpPr>
        <p:spPr>
          <a:xfrm>
            <a:off x="9053280" y="37530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1" name="CustomShape 8"/>
          <p:cNvSpPr/>
          <p:nvPr/>
        </p:nvSpPr>
        <p:spPr>
          <a:xfrm>
            <a:off x="9529560" y="37432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2" name="CustomShape 9"/>
          <p:cNvSpPr/>
          <p:nvPr/>
        </p:nvSpPr>
        <p:spPr>
          <a:xfrm>
            <a:off x="9246960" y="360360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3" name="CustomShape 10"/>
          <p:cNvSpPr/>
          <p:nvPr/>
        </p:nvSpPr>
        <p:spPr>
          <a:xfrm>
            <a:off x="10536120" y="546588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4" name="CustomShape 11"/>
          <p:cNvSpPr/>
          <p:nvPr/>
        </p:nvSpPr>
        <p:spPr>
          <a:xfrm>
            <a:off x="8250120" y="513540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5" name="CustomShape 12"/>
          <p:cNvSpPr/>
          <p:nvPr/>
        </p:nvSpPr>
        <p:spPr>
          <a:xfrm>
            <a:off x="9285120" y="332748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6" name="CustomShape 13"/>
          <p:cNvSpPr/>
          <p:nvPr/>
        </p:nvSpPr>
        <p:spPr>
          <a:xfrm>
            <a:off x="8631000" y="444960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27" name="CustomShape 14"/>
          <p:cNvSpPr/>
          <p:nvPr/>
        </p:nvSpPr>
        <p:spPr>
          <a:xfrm rot="1800000">
            <a:off x="7881120" y="4151880"/>
            <a:ext cx="954360" cy="1554840"/>
          </a:xfrm>
          <a:prstGeom prst="ellipse">
            <a:avLst/>
          </a:prstGeom>
          <a:noFill/>
          <a:ln w="255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8" name="CustomShape 15"/>
          <p:cNvSpPr/>
          <p:nvPr/>
        </p:nvSpPr>
        <p:spPr>
          <a:xfrm>
            <a:off x="8277120" y="4259520"/>
            <a:ext cx="32688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1" i="1" lang="pt-BR" sz="25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endParaRPr b="0" lang="pt-BR" sz="2500" spc="-1" strike="noStrike">
              <a:latin typeface="Arial"/>
            </a:endParaRPr>
          </a:p>
        </p:txBody>
      </p:sp>
      <p:pic>
        <p:nvPicPr>
          <p:cNvPr id="1829" name="Picture 1" descr="Picture 1"/>
          <p:cNvPicPr/>
          <p:nvPr/>
        </p:nvPicPr>
        <p:blipFill>
          <a:blip r:embed="rId1"/>
          <a:stretch/>
        </p:blipFill>
        <p:spPr>
          <a:xfrm>
            <a:off x="7356240" y="6168240"/>
            <a:ext cx="4037040" cy="2907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de custo uniforme expande em todas direções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de melhor escolha expande em direção à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A* prioriza expansão em direção à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3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Propriedades de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832" name="Image" descr="Image"/>
          <p:cNvPicPr/>
          <p:nvPr/>
        </p:nvPicPr>
        <p:blipFill>
          <a:blip r:embed="rId1"/>
          <a:stretch/>
        </p:blipFill>
        <p:spPr>
          <a:xfrm>
            <a:off x="963000" y="5294880"/>
            <a:ext cx="11078280" cy="3735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Line 1"/>
          <p:cNvSpPr/>
          <p:nvPr/>
        </p:nvSpPr>
        <p:spPr>
          <a:xfrm flipV="1">
            <a:off x="1116360" y="4433760"/>
            <a:ext cx="3705120" cy="42530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50" name="Line Line" descr="Line Line"/>
          <p:cNvPicPr/>
          <p:nvPr/>
        </p:nvPicPr>
        <p:blipFill>
          <a:blip r:embed="rId1"/>
          <a:stretch/>
        </p:blipFill>
        <p:spPr>
          <a:xfrm rot="18668400">
            <a:off x="4581720" y="3316320"/>
            <a:ext cx="2205000" cy="101160"/>
          </a:xfrm>
          <a:prstGeom prst="rect">
            <a:avLst/>
          </a:prstGeom>
          <a:ln>
            <a:noFill/>
          </a:ln>
        </p:spPr>
      </p:pic>
      <p:pic>
        <p:nvPicPr>
          <p:cNvPr id="651" name="Line Line" descr="Line Line"/>
          <p:cNvPicPr/>
          <p:nvPr/>
        </p:nvPicPr>
        <p:blipFill>
          <a:blip r:embed="rId2"/>
          <a:stretch/>
        </p:blipFill>
        <p:spPr>
          <a:xfrm rot="10800000">
            <a:off x="7268760" y="5132160"/>
            <a:ext cx="1533240" cy="101160"/>
          </a:xfrm>
          <a:prstGeom prst="rect">
            <a:avLst/>
          </a:prstGeom>
          <a:ln>
            <a:noFill/>
          </a:ln>
        </p:spPr>
      </p:pic>
      <p:sp>
        <p:nvSpPr>
          <p:cNvPr id="652" name="Line 2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53" name="Line Line" descr="Line Line"/>
          <p:cNvPicPr/>
          <p:nvPr/>
        </p:nvPicPr>
        <p:blipFill>
          <a:blip r:embed="rId3"/>
          <a:stretch/>
        </p:blipFill>
        <p:spPr>
          <a:xfrm rot="10800000">
            <a:off x="5752440" y="5131080"/>
            <a:ext cx="1485000" cy="101160"/>
          </a:xfrm>
          <a:prstGeom prst="rect">
            <a:avLst/>
          </a:prstGeom>
          <a:ln>
            <a:noFill/>
          </a:ln>
        </p:spPr>
      </p:pic>
      <p:pic>
        <p:nvPicPr>
          <p:cNvPr id="654" name="Line Line" descr="Line Line"/>
          <p:cNvPicPr/>
          <p:nvPr/>
        </p:nvPicPr>
        <p:blipFill>
          <a:blip r:embed="rId4"/>
          <a:stretch/>
        </p:blipFill>
        <p:spPr>
          <a:xfrm rot="18900000">
            <a:off x="7939080" y="7381440"/>
            <a:ext cx="819720" cy="101160"/>
          </a:xfrm>
          <a:prstGeom prst="rect">
            <a:avLst/>
          </a:prstGeom>
          <a:ln>
            <a:noFill/>
          </a:ln>
        </p:spPr>
      </p:pic>
      <p:sp>
        <p:nvSpPr>
          <p:cNvPr id="655" name="Line 3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Line 4"/>
          <p:cNvSpPr/>
          <p:nvPr/>
        </p:nvSpPr>
        <p:spPr>
          <a:xfrm flipH="1" flipV="1">
            <a:off x="6492240" y="2567880"/>
            <a:ext cx="5386680" cy="609300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TextShape 5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torres de hanoi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58" name="CustomShape 6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59" name="Line 7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Line 8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Line 9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2" name="Line Line" descr="Line Line"/>
          <p:cNvPicPr/>
          <p:nvPr/>
        </p:nvPicPr>
        <p:blipFill>
          <a:blip r:embed="rId5"/>
          <a:stretch/>
        </p:blipFill>
        <p:spPr>
          <a:xfrm rot="18900000">
            <a:off x="8635680" y="6430320"/>
            <a:ext cx="1099440" cy="101160"/>
          </a:xfrm>
          <a:prstGeom prst="rect">
            <a:avLst/>
          </a:prstGeom>
          <a:ln>
            <a:noFill/>
          </a:ln>
        </p:spPr>
      </p:pic>
      <p:sp>
        <p:nvSpPr>
          <p:cNvPr id="663" name="Line 10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4" name="Line Line" descr="Line Line"/>
          <p:cNvPicPr/>
          <p:nvPr/>
        </p:nvPicPr>
        <p:blipFill>
          <a:blip r:embed="rId6"/>
          <a:stretch/>
        </p:blipFill>
        <p:spPr>
          <a:xfrm rot="13500000">
            <a:off x="4755960" y="4639680"/>
            <a:ext cx="1099440" cy="101160"/>
          </a:xfrm>
          <a:prstGeom prst="rect">
            <a:avLst/>
          </a:prstGeom>
          <a:ln>
            <a:noFill/>
          </a:ln>
        </p:spPr>
      </p:pic>
      <p:sp>
        <p:nvSpPr>
          <p:cNvPr id="665" name="Line 11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12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13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Line Line" descr="Line Line"/>
          <p:cNvPicPr/>
          <p:nvPr/>
        </p:nvPicPr>
        <p:blipFill>
          <a:blip r:embed="rId7"/>
          <a:stretch/>
        </p:blipFill>
        <p:spPr>
          <a:xfrm rot="13500000">
            <a:off x="7902720" y="8246520"/>
            <a:ext cx="1099440" cy="101160"/>
          </a:xfrm>
          <a:prstGeom prst="rect">
            <a:avLst/>
          </a:prstGeom>
          <a:ln>
            <a:noFill/>
          </a:ln>
        </p:spPr>
      </p:pic>
      <p:grpSp>
        <p:nvGrpSpPr>
          <p:cNvPr id="669" name="Group 14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670" name="Group 15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671" name="CustomShape 16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2" name="CustomShape 17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3" name="CustomShape 18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4" name="CustomShape 19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75" name="CustomShape 20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21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22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8" name="CustomShape 23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79" name="Line 24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Line 25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Line 26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Line 27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Line 28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84" name="Line Line" descr="Line Line"/>
          <p:cNvPicPr/>
          <p:nvPr/>
        </p:nvPicPr>
        <p:blipFill>
          <a:blip r:embed="rId8"/>
          <a:stretch/>
        </p:blipFill>
        <p:spPr>
          <a:xfrm rot="10800000">
            <a:off x="8980560" y="8663040"/>
            <a:ext cx="1286280" cy="101160"/>
          </a:xfrm>
          <a:prstGeom prst="rect">
            <a:avLst/>
          </a:prstGeom>
          <a:ln>
            <a:noFill/>
          </a:ln>
        </p:spPr>
      </p:pic>
      <p:pic>
        <p:nvPicPr>
          <p:cNvPr id="685" name="Line Line" descr="Line Line"/>
          <p:cNvPicPr/>
          <p:nvPr/>
        </p:nvPicPr>
        <p:blipFill>
          <a:blip r:embed="rId9"/>
          <a:stretch/>
        </p:blipFill>
        <p:spPr>
          <a:xfrm rot="10800000">
            <a:off x="10517040" y="8663040"/>
            <a:ext cx="1098360" cy="101160"/>
          </a:xfrm>
          <a:prstGeom prst="rect">
            <a:avLst/>
          </a:prstGeom>
          <a:ln>
            <a:noFill/>
          </a:ln>
        </p:spPr>
      </p:pic>
      <p:sp>
        <p:nvSpPr>
          <p:cNvPr id="686" name="Line 29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30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1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89" name="CustomShape 32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0" name="CustomShape 33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1" name="CustomShape 34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2" name="CustomShape 35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3" name="CustomShape 36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4" name="CustomShape 37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5" name="CustomShape 38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6" name="CustomShape 39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7" name="CustomShape 40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8" name="CustomShape 41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99" name="Line 42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43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1" name="CustomShape 44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2" name="CustomShape 45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3" name="CustomShape 46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4" name="CustomShape 47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5" name="CustomShape 48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6" name="CustomShape 49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7" name="CustomShape 50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8" name="CustomShape 51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09" name="CustomShape 52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10" name="CustomShape 53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11" name="CustomShape 54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12" name="CustomShape 55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713" name="Group 56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714" name="Group 57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715" name="CustomShape 58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CustomShape 59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7" name="CustomShape 60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8" name="CustomShape 61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19" name="CustomShape 62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63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64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22" name="Group 65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723" name="Group 66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724" name="CustomShape 67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CustomShape 68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CustomShape 69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" name="CustomShape 70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28" name="CustomShape 71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72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73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31" name="Group 74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732" name="Group 75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733" name="CustomShape 76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4" name="CustomShape 77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5" name="CustomShape 78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6" name="CustomShape 79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7" name="CustomShape 80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81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82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0" name="Group 83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741" name="Group 84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742" name="CustomShape 85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3" name="CustomShape 86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4" name="CustomShape 87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CustomShape 88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46" name="CustomShape 89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90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91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9" name="Group 92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750" name="Group 93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751" name="CustomShape 94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2" name="CustomShape 95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3" name="CustomShape 96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4" name="CustomShape 97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55" name="CustomShape 98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99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100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8" name="Group 101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759" name="Group 102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760" name="CustomShape 103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1" name="CustomShape 104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2" name="CustomShape 105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63" name="CustomShape 106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64" name="CustomShape 107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108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109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67" name="Group 110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768" name="Group 111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769" name="CustomShape 112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0" name="CustomShape 113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1" name="CustomShape 114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2" name="CustomShape 115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73" name="CustomShape 116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117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118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6" name="Group 119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777" name="Group 120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778" name="CustomShape 121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9" name="CustomShape 122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0" name="CustomShape 123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1" name="CustomShape 124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82" name="CustomShape 125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126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27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5" name="Group 128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786" name="Group 129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787" name="CustomShape 130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8" name="CustomShape 131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9" name="CustomShape 132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0" name="CustomShape 133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91" name="CustomShape 134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135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36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4" name="Group 137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795" name="Group 138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796" name="CustomShape 139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7" name="CustomShape 140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8" name="CustomShape 141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9" name="CustomShape 142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00" name="CustomShape 143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144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145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3" name="Group 146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804" name="Group 147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805" name="CustomShape 148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6" name="CustomShape 149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7" name="CustomShape 150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08" name="CustomShape 151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09" name="CustomShape 152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53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154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2" name="Group 155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813" name="Group 156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814" name="CustomShape 157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5" name="CustomShape 158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6" name="CustomShape 159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7" name="CustomShape 160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18" name="CustomShape 161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162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163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1" name="Group 164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822" name="Group 165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823" name="CustomShape 166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CustomShape 167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5" name="CustomShape 168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6" name="CustomShape 169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27" name="CustomShape 170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171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172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0" name="Group 173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831" name="Group 174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832" name="CustomShape 175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CustomShape 176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CustomShape 177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CustomShape 178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6" name="CustomShape 179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80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181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39" name="Group 182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840" name="Group 183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841" name="CustomShape 184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" name="CustomShape 185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" name="CustomShape 186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4" name="CustomShape 187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45" name="CustomShape 188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6" name="CustomShape 189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190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48" name="Group 191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849" name="Group 192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850" name="CustomShape 193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1" name="CustomShape 194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2" name="CustomShape 195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3" name="CustomShape 196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4" name="CustomShape 197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CustomShape 198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CustomShape 199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57" name="Group 200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858" name="Group 201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859" name="CustomShape 202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0" name="CustomShape 203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1" name="CustomShape 204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2" name="CustomShape 205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63" name="CustomShape 206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CustomShape 207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208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6" name="Group 209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867" name="Group 210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868" name="CustomShape 211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9" name="CustomShape 212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0" name="CustomShape 213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1" name="CustomShape 214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2" name="CustomShape 215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216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217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75" name="Group 218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876" name="Group 219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877" name="CustomShape 220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8" name="CustomShape 221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9" name="CustomShape 222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0" name="CustomShape 223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81" name="CustomShape 224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225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CustomShape 226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84" name="Group 227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885" name="Group 228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886" name="CustomShape 229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7" name="CustomShape 230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8" name="CustomShape 231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9" name="CustomShape 232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0" name="CustomShape 233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CustomShape 234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235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3" name="Group 236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894" name="Group 237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895" name="CustomShape 238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6" name="CustomShape 239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7" name="CustomShape 240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8" name="CustomShape 241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9" name="CustomShape 242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243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244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02" name="Group 245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903" name="Group 246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904" name="CustomShape 247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5" name="CustomShape 248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6" name="CustomShape 249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7" name="CustomShape 250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8" name="CustomShape 251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252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CustomShape 253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11" name="Group 254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912" name="Group 255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913" name="CustomShape 256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4" name="CustomShape 257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5" name="CustomShape 258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259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7" name="CustomShape 260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CustomShape 261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CustomShape 262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0" name="Group 263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921" name="Group 264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922" name="CustomShape 265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3" name="CustomShape 266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4" name="CustomShape 267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5" name="CustomShape 268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26" name="CustomShape 269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7" name="CustomShape 270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8" name="CustomShape 271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29" name="Group 272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930" name="Group 273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931" name="CustomShape 274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2" name="CustomShape 275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3" name="CustomShape 276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4" name="CustomShape 277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35" name="CustomShape 278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CustomShape 279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280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38" name="Group 281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939" name="Group 282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940" name="CustomShape 283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1" name="CustomShape 284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2" name="CustomShape 285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3" name="CustomShape 286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44" name="CustomShape 287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CustomShape 288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CustomShape 289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47" name="CustomShape 290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948" name="Group 291"/>
          <p:cNvGrpSpPr/>
          <p:nvPr/>
        </p:nvGrpSpPr>
        <p:grpSpPr>
          <a:xfrm>
            <a:off x="6409080" y="705600"/>
            <a:ext cx="5891040" cy="4462560"/>
            <a:chOff x="6409080" y="705600"/>
            <a:chExt cx="5891040" cy="4462560"/>
          </a:xfrm>
        </p:grpSpPr>
        <p:sp>
          <p:nvSpPr>
            <p:cNvPr id="949" name="CustomShape 292"/>
            <p:cNvSpPr/>
            <p:nvPr/>
          </p:nvSpPr>
          <p:spPr>
            <a:xfrm>
              <a:off x="6409080" y="1860840"/>
              <a:ext cx="3482280" cy="33073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5429" y="12120"/>
                    <a:pt x="12629" y="4920"/>
                    <a:pt x="21600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293"/>
            <p:cNvSpPr/>
            <p:nvPr/>
          </p:nvSpPr>
          <p:spPr>
            <a:xfrm>
              <a:off x="9874800" y="70560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solução</a:t>
              </a:r>
              <a:endParaRPr b="0" lang="pt-BR" sz="2800" spc="-1" strike="noStrike">
                <a:latin typeface="Arial"/>
              </a:endParaRPr>
            </a:p>
          </p:txBody>
        </p:sp>
      </p:grpSp>
      <p:pic>
        <p:nvPicPr>
          <p:cNvPr id="951" name="Line Line" descr="Line Line"/>
          <p:cNvPicPr/>
          <p:nvPr/>
        </p:nvPicPr>
        <p:blipFill>
          <a:blip r:embed="rId10"/>
          <a:stretch/>
        </p:blipFill>
        <p:spPr>
          <a:xfrm rot="13500000">
            <a:off x="8725320" y="5573160"/>
            <a:ext cx="920160" cy="10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de custo uniforme expande em todas direções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de melhor escolha expande em direção à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A* prioriza expansão em direção à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3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35" name="CustomShape 3"/>
          <p:cNvSpPr/>
          <p:nvPr/>
        </p:nvSpPr>
        <p:spPr>
          <a:xfrm>
            <a:off x="2895480" y="6513480"/>
            <a:ext cx="2437920" cy="20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6" name="CustomShape 4"/>
          <p:cNvSpPr/>
          <p:nvPr/>
        </p:nvSpPr>
        <p:spPr>
          <a:xfrm>
            <a:off x="3429000" y="6477120"/>
            <a:ext cx="1371240" cy="1535760"/>
          </a:xfrm>
          <a:custGeom>
            <a:avLst/>
            <a:gdLst/>
            <a:ahLst/>
            <a:rect l="l" t="t" r="r" b="b"/>
            <a:pathLst>
              <a:path w="21600" h="20755">
                <a:moveTo>
                  <a:pt x="10800" y="0"/>
                </a:moveTo>
                <a:lnTo>
                  <a:pt x="0" y="16476"/>
                </a:lnTo>
                <a:lnTo>
                  <a:pt x="3601" y="19563"/>
                </a:lnTo>
                <a:cubicBezTo>
                  <a:pt x="3601" y="19563"/>
                  <a:pt x="7800" y="21278"/>
                  <a:pt x="9599" y="20593"/>
                </a:cubicBezTo>
                <a:cubicBezTo>
                  <a:pt x="11226" y="21324"/>
                  <a:pt x="11776" y="17377"/>
                  <a:pt x="13375" y="17377"/>
                </a:cubicBezTo>
                <a:cubicBezTo>
                  <a:pt x="14975" y="17377"/>
                  <a:pt x="18425" y="21600"/>
                  <a:pt x="19200" y="20593"/>
                </a:cubicBezTo>
                <a:cubicBezTo>
                  <a:pt x="20600" y="19049"/>
                  <a:pt x="20550" y="17805"/>
                  <a:pt x="21600" y="16476"/>
                </a:cubicBezTo>
                <a:lnTo>
                  <a:pt x="10800" y="0"/>
                </a:lnTo>
                <a:close/>
              </a:path>
            </a:pathLst>
          </a:cu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7" name="CustomShape 5"/>
          <p:cNvSpPr/>
          <p:nvPr/>
        </p:nvSpPr>
        <p:spPr>
          <a:xfrm>
            <a:off x="3789360" y="686916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8" name="CustomShape 6"/>
          <p:cNvSpPr/>
          <p:nvPr/>
        </p:nvSpPr>
        <p:spPr>
          <a:xfrm>
            <a:off x="4265640" y="685944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39" name="CustomShape 7"/>
          <p:cNvSpPr/>
          <p:nvPr/>
        </p:nvSpPr>
        <p:spPr>
          <a:xfrm>
            <a:off x="3919680" y="671976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0" name="CustomShape 8"/>
          <p:cNvSpPr/>
          <p:nvPr/>
        </p:nvSpPr>
        <p:spPr>
          <a:xfrm>
            <a:off x="3902040" y="6673680"/>
            <a:ext cx="444240" cy="85680"/>
          </a:xfrm>
          <a:custGeom>
            <a:avLst/>
            <a:gdLst/>
            <a:ahLst/>
            <a:rect l="l" t="t" r="r" b="b"/>
            <a:pathLst>
              <a:path w="21600" h="20876">
                <a:moveTo>
                  <a:pt x="0" y="4243"/>
                </a:moveTo>
                <a:cubicBezTo>
                  <a:pt x="4011" y="12729"/>
                  <a:pt x="8023" y="21600"/>
                  <a:pt x="11649" y="20829"/>
                </a:cubicBezTo>
                <a:cubicBezTo>
                  <a:pt x="15274" y="20057"/>
                  <a:pt x="18437" y="10029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1" name="CustomShape 9"/>
          <p:cNvSpPr/>
          <p:nvPr/>
        </p:nvSpPr>
        <p:spPr>
          <a:xfrm>
            <a:off x="4303800" y="6472080"/>
            <a:ext cx="29808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2" name="CustomShape 10"/>
          <p:cNvSpPr/>
          <p:nvPr/>
        </p:nvSpPr>
        <p:spPr>
          <a:xfrm>
            <a:off x="3962520" y="788976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3" name="CustomShape 11"/>
          <p:cNvSpPr/>
          <p:nvPr/>
        </p:nvSpPr>
        <p:spPr>
          <a:xfrm>
            <a:off x="4021200" y="644364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4" name="CustomShape 12"/>
          <p:cNvSpPr/>
          <p:nvPr/>
        </p:nvSpPr>
        <p:spPr>
          <a:xfrm>
            <a:off x="7010280" y="6478560"/>
            <a:ext cx="2437920" cy="213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21600"/>
                </a:lnTo>
                <a:lnTo>
                  <a:pt x="10718" y="0"/>
                </a:lnTo>
                <a:lnTo>
                  <a:pt x="0" y="21600"/>
                </a:lnTo>
                <a:close/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5" name="CustomShape 13"/>
          <p:cNvSpPr/>
          <p:nvPr/>
        </p:nvSpPr>
        <p:spPr>
          <a:xfrm>
            <a:off x="7848720" y="6477120"/>
            <a:ext cx="761760" cy="152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ubicBezTo>
                  <a:pt x="6839" y="3195"/>
                  <a:pt x="6569" y="3871"/>
                  <a:pt x="0" y="9720"/>
                </a:cubicBezTo>
                <a:cubicBezTo>
                  <a:pt x="2069" y="11904"/>
                  <a:pt x="2473" y="12398"/>
                  <a:pt x="4320" y="14040"/>
                </a:cubicBezTo>
                <a:cubicBezTo>
                  <a:pt x="4320" y="14040"/>
                  <a:pt x="5219" y="18451"/>
                  <a:pt x="8642" y="21600"/>
                </a:cubicBezTo>
                <a:cubicBezTo>
                  <a:pt x="13005" y="18338"/>
                  <a:pt x="12690" y="16178"/>
                  <a:pt x="14852" y="14198"/>
                </a:cubicBezTo>
                <a:cubicBezTo>
                  <a:pt x="17010" y="12217"/>
                  <a:pt x="19710" y="11115"/>
                  <a:pt x="21600" y="9720"/>
                </a:cubicBezTo>
                <a:cubicBezTo>
                  <a:pt x="15120" y="3780"/>
                  <a:pt x="13500" y="2430"/>
                  <a:pt x="10800" y="0"/>
                </a:cubicBezTo>
                <a:close/>
              </a:path>
            </a:pathLst>
          </a:custGeom>
          <a:solidFill>
            <a:srgbClr val="c0c0c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6" name="CustomShape 14"/>
          <p:cNvSpPr/>
          <p:nvPr/>
        </p:nvSpPr>
        <p:spPr>
          <a:xfrm>
            <a:off x="7904160" y="683424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7" name="CustomShape 15"/>
          <p:cNvSpPr/>
          <p:nvPr/>
        </p:nvSpPr>
        <p:spPr>
          <a:xfrm>
            <a:off x="8380440" y="682452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48" name="CustomShape 16"/>
          <p:cNvSpPr/>
          <p:nvPr/>
        </p:nvSpPr>
        <p:spPr>
          <a:xfrm>
            <a:off x="8034480" y="6684840"/>
            <a:ext cx="2743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9" name="CustomShape 17"/>
          <p:cNvSpPr/>
          <p:nvPr/>
        </p:nvSpPr>
        <p:spPr>
          <a:xfrm>
            <a:off x="8016840" y="6638760"/>
            <a:ext cx="444240" cy="85680"/>
          </a:xfrm>
          <a:custGeom>
            <a:avLst/>
            <a:gdLst/>
            <a:ahLst/>
            <a:rect l="l" t="t" r="r" b="b"/>
            <a:pathLst>
              <a:path w="21600" h="20876">
                <a:moveTo>
                  <a:pt x="0" y="4243"/>
                </a:moveTo>
                <a:cubicBezTo>
                  <a:pt x="4011" y="12729"/>
                  <a:pt x="8023" y="21600"/>
                  <a:pt x="11649" y="20829"/>
                </a:cubicBezTo>
                <a:cubicBezTo>
                  <a:pt x="15274" y="20057"/>
                  <a:pt x="18437" y="10029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0" name="CustomShape 18"/>
          <p:cNvSpPr/>
          <p:nvPr/>
        </p:nvSpPr>
        <p:spPr>
          <a:xfrm>
            <a:off x="8418600" y="6437160"/>
            <a:ext cx="29808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b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1" name="CustomShape 19"/>
          <p:cNvSpPr/>
          <p:nvPr/>
        </p:nvSpPr>
        <p:spPr>
          <a:xfrm>
            <a:off x="8136000" y="6408720"/>
            <a:ext cx="178920" cy="178920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2" name="CustomShape 20"/>
          <p:cNvSpPr/>
          <p:nvPr/>
        </p:nvSpPr>
        <p:spPr>
          <a:xfrm>
            <a:off x="8077320" y="7854840"/>
            <a:ext cx="178920" cy="178920"/>
          </a:xfrm>
          <a:prstGeom prst="ellipse">
            <a:avLst/>
          </a:prstGeom>
          <a:solidFill>
            <a:srgbClr val="ff9999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3" name="CustomShape 21"/>
          <p:cNvSpPr/>
          <p:nvPr/>
        </p:nvSpPr>
        <p:spPr>
          <a:xfrm>
            <a:off x="2810160" y="5486400"/>
            <a:ext cx="2626560" cy="51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Custo Uniforme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854" name="CustomShape 22"/>
          <p:cNvSpPr/>
          <p:nvPr/>
        </p:nvSpPr>
        <p:spPr>
          <a:xfrm>
            <a:off x="8001000" y="5486400"/>
            <a:ext cx="609120" cy="51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>
            <a:spAutoFit/>
          </a:bodyPr>
          <a:p>
            <a:pPr>
              <a:lnSpc>
                <a:spcPct val="100000"/>
              </a:lnSpc>
              <a:spcBef>
                <a:spcPts val="1599"/>
              </a:spcBef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A*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Image" descr="Image"/>
          <p:cNvPicPr/>
          <p:nvPr/>
        </p:nvPicPr>
        <p:blipFill>
          <a:blip r:embed="rId1"/>
          <a:stretch/>
        </p:blipFill>
        <p:spPr>
          <a:xfrm>
            <a:off x="963000" y="3008880"/>
            <a:ext cx="11078280" cy="37353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Dijkstras_progress_animation.gif" descr="Dijkstras_progress_animation.gif"/>
          <p:cNvPicPr/>
          <p:nvPr/>
        </p:nvPicPr>
        <p:blipFill>
          <a:blip r:embed="rId1"/>
          <a:stretch/>
        </p:blipFill>
        <p:spPr>
          <a:xfrm>
            <a:off x="1188000" y="2652840"/>
            <a:ext cx="4447440" cy="4447440"/>
          </a:xfrm>
          <a:prstGeom prst="rect">
            <a:avLst/>
          </a:prstGeom>
          <a:ln w="12600">
            <a:noFill/>
          </a:ln>
        </p:spPr>
      </p:pic>
      <p:pic>
        <p:nvPicPr>
          <p:cNvPr id="1857" name="Astar_progress_animation.gif" descr="Astar_progress_animation.gif"/>
          <p:cNvPicPr/>
          <p:nvPr/>
        </p:nvPicPr>
        <p:blipFill>
          <a:blip r:embed="rId2"/>
          <a:stretch/>
        </p:blipFill>
        <p:spPr>
          <a:xfrm>
            <a:off x="7487280" y="2418480"/>
            <a:ext cx="4916520" cy="4916520"/>
          </a:xfrm>
          <a:prstGeom prst="rect">
            <a:avLst/>
          </a:prstGeom>
          <a:ln w="12600">
            <a:noFill/>
          </a:ln>
        </p:spPr>
      </p:pic>
      <p:sp>
        <p:nvSpPr>
          <p:cNvPr id="1858" name="CustomShape 1"/>
          <p:cNvSpPr/>
          <p:nvPr/>
        </p:nvSpPr>
        <p:spPr>
          <a:xfrm>
            <a:off x="1781280" y="1123200"/>
            <a:ext cx="3260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custo uniforme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59" name="CustomShape 2"/>
          <p:cNvSpPr/>
          <p:nvPr/>
        </p:nvSpPr>
        <p:spPr>
          <a:xfrm>
            <a:off x="8408520" y="1123200"/>
            <a:ext cx="1248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A*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TextShape 1"/>
          <p:cNvSpPr txBox="1"/>
          <p:nvPr/>
        </p:nvSpPr>
        <p:spPr>
          <a:xfrm>
            <a:off x="406440" y="1905120"/>
            <a:ext cx="12191760" cy="7402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Algoritmos de busca são classificados de acordo com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Completude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Sempre encontra solução (se existir)?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Otimalidade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Sempre encontra solução ótima?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Complexidade de tempo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número de nós expandidos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Complexidade de espaço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: número de nós armazenados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6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desempenho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TextShape 1"/>
          <p:cNvSpPr txBox="1"/>
          <p:nvPr/>
        </p:nvSpPr>
        <p:spPr>
          <a:xfrm>
            <a:off x="406440" y="1905120"/>
            <a:ext cx="12191760" cy="7319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Completo para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b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finito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1+b+b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+…+ b(b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d-1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)=O(b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d+1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Espaço: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d+1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   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mantém todos nós explorados na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memória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Ótima para custo uniforme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Gargalo: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Memória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6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largura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864" name="Group 3"/>
          <p:cNvGrpSpPr/>
          <p:nvPr/>
        </p:nvGrpSpPr>
        <p:grpSpPr>
          <a:xfrm>
            <a:off x="6391800" y="1940040"/>
            <a:ext cx="6383880" cy="3165120"/>
            <a:chOff x="6391800" y="1940040"/>
            <a:chExt cx="6383880" cy="3165120"/>
          </a:xfrm>
        </p:grpSpPr>
        <p:sp>
          <p:nvSpPr>
            <p:cNvPr id="1865" name="CustomShape 4"/>
            <p:cNvSpPr/>
            <p:nvPr/>
          </p:nvSpPr>
          <p:spPr>
            <a:xfrm>
              <a:off x="9030240" y="2191320"/>
              <a:ext cx="603000" cy="466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6" name="CustomShape 5"/>
            <p:cNvSpPr/>
            <p:nvPr/>
          </p:nvSpPr>
          <p:spPr>
            <a:xfrm>
              <a:off x="8375400" y="2171880"/>
              <a:ext cx="1923120" cy="1638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7" name="CustomShape 6"/>
            <p:cNvSpPr/>
            <p:nvPr/>
          </p:nvSpPr>
          <p:spPr>
            <a:xfrm>
              <a:off x="8529480" y="2191320"/>
              <a:ext cx="1613520" cy="1294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8" name="CustomShape 7"/>
            <p:cNvSpPr/>
            <p:nvPr/>
          </p:nvSpPr>
          <p:spPr>
            <a:xfrm>
              <a:off x="8784360" y="2191320"/>
              <a:ext cx="1103760" cy="870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9" name="CustomShape 8"/>
            <p:cNvSpPr/>
            <p:nvPr/>
          </p:nvSpPr>
          <p:spPr>
            <a:xfrm>
              <a:off x="7715520" y="2150640"/>
              <a:ext cx="3262680" cy="2846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0" name="CustomShape 9"/>
            <p:cNvSpPr/>
            <p:nvPr/>
          </p:nvSpPr>
          <p:spPr>
            <a:xfrm>
              <a:off x="9224640" y="20725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1" name="CustomShape 10"/>
            <p:cNvSpPr/>
            <p:nvPr/>
          </p:nvSpPr>
          <p:spPr>
            <a:xfrm>
              <a:off x="8966520" y="25470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2" name="CustomShape 11"/>
            <p:cNvSpPr/>
            <p:nvPr/>
          </p:nvSpPr>
          <p:spPr>
            <a:xfrm>
              <a:off x="9497160" y="253620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3" name="CustomShape 12"/>
            <p:cNvSpPr/>
            <p:nvPr/>
          </p:nvSpPr>
          <p:spPr>
            <a:xfrm>
              <a:off x="9111600" y="2380680"/>
              <a:ext cx="3056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74" name="CustomShape 13"/>
            <p:cNvSpPr/>
            <p:nvPr/>
          </p:nvSpPr>
          <p:spPr>
            <a:xfrm>
              <a:off x="9092160" y="2329200"/>
              <a:ext cx="495000" cy="9540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5" name="CustomShape 14"/>
            <p:cNvSpPr/>
            <p:nvPr/>
          </p:nvSpPr>
          <p:spPr>
            <a:xfrm>
              <a:off x="9539640" y="2104560"/>
              <a:ext cx="33228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76" name="CustomShape 15"/>
            <p:cNvSpPr/>
            <p:nvPr/>
          </p:nvSpPr>
          <p:spPr>
            <a:xfrm>
              <a:off x="11130480" y="194004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 nó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77" name="CustomShape 16"/>
            <p:cNvSpPr/>
            <p:nvPr/>
          </p:nvSpPr>
          <p:spPr>
            <a:xfrm>
              <a:off x="11132280" y="233460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78" name="CustomShape 17"/>
            <p:cNvSpPr/>
            <p:nvPr/>
          </p:nvSpPr>
          <p:spPr>
            <a:xfrm>
              <a:off x="11132280" y="2792880"/>
              <a:ext cx="124704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79" name="CustomShape 18"/>
            <p:cNvSpPr/>
            <p:nvPr/>
          </p:nvSpPr>
          <p:spPr>
            <a:xfrm>
              <a:off x="11148120" y="46047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m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80" name="CustomShape 19"/>
            <p:cNvSpPr/>
            <p:nvPr/>
          </p:nvSpPr>
          <p:spPr>
            <a:xfrm>
              <a:off x="8600040" y="4905720"/>
              <a:ext cx="199440" cy="1994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1" name="CustomShape 20"/>
            <p:cNvSpPr/>
            <p:nvPr/>
          </p:nvSpPr>
          <p:spPr>
            <a:xfrm>
              <a:off x="9773280" y="37058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2" name="CustomShape 21"/>
            <p:cNvSpPr/>
            <p:nvPr/>
          </p:nvSpPr>
          <p:spPr>
            <a:xfrm>
              <a:off x="9239040" y="4325040"/>
              <a:ext cx="199440" cy="1994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3" name="CustomShape 22"/>
            <p:cNvSpPr/>
            <p:nvPr/>
          </p:nvSpPr>
          <p:spPr>
            <a:xfrm>
              <a:off x="7800480" y="2014200"/>
              <a:ext cx="295200" cy="1877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794"/>
                    <a:pt x="10800" y="19800"/>
                  </a:cubicBezTo>
                  <a:lnTo>
                    <a:pt x="10800" y="12600"/>
                  </a:lnTo>
                  <a:cubicBezTo>
                    <a:pt x="10800" y="11606"/>
                    <a:pt x="5965" y="10800"/>
                    <a:pt x="0" y="10800"/>
                  </a:cubicBezTo>
                  <a:cubicBezTo>
                    <a:pt x="5965" y="10800"/>
                    <a:pt x="10800" y="9994"/>
                    <a:pt x="10800" y="9000"/>
                  </a:cubicBezTo>
                  <a:lnTo>
                    <a:pt x="10800" y="1800"/>
                  </a:lnTo>
                  <a:cubicBezTo>
                    <a:pt x="10800" y="806"/>
                    <a:pt x="15635" y="0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4" name="CustomShape 23"/>
            <p:cNvSpPr/>
            <p:nvPr/>
          </p:nvSpPr>
          <p:spPr>
            <a:xfrm>
              <a:off x="6391800" y="2727360"/>
              <a:ext cx="14097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s camadas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85" name="CustomShape 24"/>
            <p:cNvSpPr/>
            <p:nvPr/>
          </p:nvSpPr>
          <p:spPr>
            <a:xfrm>
              <a:off x="11120040" y="3463560"/>
              <a:ext cx="1627560" cy="390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r>
                <a:rPr b="0" lang="pt-BR" sz="1800" spc="-1" strike="noStrike" baseline="30000">
                  <a:solidFill>
                    <a:srgbClr val="000000"/>
                  </a:solidFill>
                  <a:latin typeface="Arial"/>
                  <a:ea typeface="Arial"/>
                </a:rPr>
                <a:t>s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nós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TextShape 1"/>
          <p:cNvSpPr txBox="1"/>
          <p:nvPr/>
        </p:nvSpPr>
        <p:spPr>
          <a:xfrm>
            <a:off x="406440" y="2286000"/>
            <a:ext cx="892800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Equivalente a busca em largura para custos uniformes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Completa para custo positivo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C*/ε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 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para g(n) ≥ ε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Espaço: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O(b</a:t>
            </a:r>
            <a:r>
              <a:rPr b="0" lang="pt-BR" sz="3400" spc="-1" strike="noStrike" baseline="31000">
                <a:solidFill>
                  <a:srgbClr val="aa1728"/>
                </a:solidFill>
                <a:latin typeface="Avenir Next Medium"/>
                <a:ea typeface="Avenir Next Medium"/>
              </a:rPr>
              <a:t>C*/ε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Ótima (para custo positivo)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8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de custo uniforme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888" name="Group 3"/>
          <p:cNvGrpSpPr/>
          <p:nvPr/>
        </p:nvGrpSpPr>
        <p:grpSpPr>
          <a:xfrm>
            <a:off x="6942240" y="4038480"/>
            <a:ext cx="5512680" cy="3420360"/>
            <a:chOff x="6942240" y="4038480"/>
            <a:chExt cx="5512680" cy="3420360"/>
          </a:xfrm>
        </p:grpSpPr>
        <p:sp>
          <p:nvSpPr>
            <p:cNvPr id="1889" name="CustomShape 4"/>
            <p:cNvSpPr/>
            <p:nvPr/>
          </p:nvSpPr>
          <p:spPr>
            <a:xfrm>
              <a:off x="9286200" y="4289400"/>
              <a:ext cx="1913400" cy="264492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0" name="CustomShape 5"/>
            <p:cNvSpPr/>
            <p:nvPr/>
          </p:nvSpPr>
          <p:spPr>
            <a:xfrm>
              <a:off x="9466560" y="4259880"/>
              <a:ext cx="1623960" cy="210996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1" name="CustomShape 6"/>
            <p:cNvSpPr/>
            <p:nvPr/>
          </p:nvSpPr>
          <p:spPr>
            <a:xfrm>
              <a:off x="10190160" y="4564080"/>
              <a:ext cx="324720" cy="414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92" name="CustomShape 7"/>
            <p:cNvSpPr/>
            <p:nvPr/>
          </p:nvSpPr>
          <p:spPr>
            <a:xfrm>
              <a:off x="8706960" y="4319640"/>
              <a:ext cx="3466080" cy="3024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3" name="CustomShape 8"/>
            <p:cNvSpPr/>
            <p:nvPr/>
          </p:nvSpPr>
          <p:spPr>
            <a:xfrm>
              <a:off x="10036080" y="474084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4" name="CustomShape 9"/>
            <p:cNvSpPr/>
            <p:nvPr/>
          </p:nvSpPr>
          <p:spPr>
            <a:xfrm>
              <a:off x="10600200" y="472968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5" name="CustomShape 10"/>
            <p:cNvSpPr/>
            <p:nvPr/>
          </p:nvSpPr>
          <p:spPr>
            <a:xfrm>
              <a:off x="10169640" y="4509720"/>
              <a:ext cx="525960" cy="10152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6" name="CustomShape 11"/>
            <p:cNvSpPr/>
            <p:nvPr/>
          </p:nvSpPr>
          <p:spPr>
            <a:xfrm>
              <a:off x="9827640" y="4295160"/>
              <a:ext cx="353160" cy="4147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897" name="CustomShape 12"/>
            <p:cNvSpPr/>
            <p:nvPr/>
          </p:nvSpPr>
          <p:spPr>
            <a:xfrm>
              <a:off x="9646920" y="7246800"/>
              <a:ext cx="212040" cy="2120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8" name="CustomShape 13"/>
            <p:cNvSpPr/>
            <p:nvPr/>
          </p:nvSpPr>
          <p:spPr>
            <a:xfrm>
              <a:off x="10893240" y="5972040"/>
              <a:ext cx="212040" cy="2120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9" name="CustomShape 14"/>
            <p:cNvSpPr/>
            <p:nvPr/>
          </p:nvSpPr>
          <p:spPr>
            <a:xfrm>
              <a:off x="10325520" y="6630120"/>
              <a:ext cx="212040" cy="2120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0" name="CustomShape 15"/>
            <p:cNvSpPr/>
            <p:nvPr/>
          </p:nvSpPr>
          <p:spPr>
            <a:xfrm>
              <a:off x="8716680" y="4038480"/>
              <a:ext cx="313560" cy="2345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600" y="21600"/>
                  </a:moveTo>
                  <a:cubicBezTo>
                    <a:pt x="15635" y="21600"/>
                    <a:pt x="10800" y="20915"/>
                    <a:pt x="10800" y="20070"/>
                  </a:cubicBezTo>
                  <a:lnTo>
                    <a:pt x="10800" y="12330"/>
                  </a:lnTo>
                  <a:cubicBezTo>
                    <a:pt x="10800" y="11485"/>
                    <a:pt x="5965" y="10800"/>
                    <a:pt x="0" y="10800"/>
                  </a:cubicBezTo>
                  <a:cubicBezTo>
                    <a:pt x="5965" y="10800"/>
                    <a:pt x="10800" y="10115"/>
                    <a:pt x="10800" y="9270"/>
                  </a:cubicBezTo>
                  <a:lnTo>
                    <a:pt x="10800" y="1530"/>
                  </a:lnTo>
                  <a:cubicBezTo>
                    <a:pt x="10800" y="685"/>
                    <a:pt x="15635" y="0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1" name="CustomShape 16"/>
            <p:cNvSpPr/>
            <p:nvPr/>
          </p:nvSpPr>
          <p:spPr>
            <a:xfrm>
              <a:off x="6942240" y="5031000"/>
              <a:ext cx="180216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i="1" lang="pt-BR" sz="18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C*/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e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  “camadas”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902" name="CustomShape 17"/>
            <p:cNvSpPr/>
            <p:nvPr/>
          </p:nvSpPr>
          <p:spPr>
            <a:xfrm>
              <a:off x="9827640" y="4298040"/>
              <a:ext cx="992160" cy="135036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3" name="CustomShape 18"/>
            <p:cNvSpPr/>
            <p:nvPr/>
          </p:nvSpPr>
          <p:spPr>
            <a:xfrm>
              <a:off x="11477880" y="534240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904" name="CustomShape 19"/>
            <p:cNvSpPr/>
            <p:nvPr/>
          </p:nvSpPr>
          <p:spPr>
            <a:xfrm>
              <a:off x="11271240" y="487440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905" name="CustomShape 20"/>
            <p:cNvSpPr/>
            <p:nvPr/>
          </p:nvSpPr>
          <p:spPr>
            <a:xfrm>
              <a:off x="11015640" y="4426920"/>
              <a:ext cx="977040" cy="438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906" name="CustomShape 21"/>
          <p:cNvSpPr/>
          <p:nvPr/>
        </p:nvSpPr>
        <p:spPr>
          <a:xfrm>
            <a:off x="8720280" y="7665480"/>
            <a:ext cx="3443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C*: custo ótimo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TextShape 1"/>
          <p:cNvSpPr txBox="1"/>
          <p:nvPr/>
        </p:nvSpPr>
        <p:spPr>
          <a:xfrm>
            <a:off x="406440" y="2286000"/>
            <a:ext cx="892800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 e espaço: 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0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TextShape 1"/>
          <p:cNvSpPr txBox="1"/>
          <p:nvPr/>
        </p:nvSpPr>
        <p:spPr>
          <a:xfrm>
            <a:off x="406440" y="228600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Tempo e espaço: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depende de heurística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igual a busca de custo uniforme se heurística é não-informativa (h=0)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ideal se heurística é exata (h=g(meta)-g(n))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1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Específica para cada 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Devem subestimar custo real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Abordagem genérica: ignore restrições do 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1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913" name="Image" descr="Image"/>
          <p:cNvPicPr/>
          <p:nvPr/>
        </p:nvPicPr>
        <p:blipFill>
          <a:blip r:embed="rId1"/>
          <a:stretch/>
        </p:blipFill>
        <p:spPr>
          <a:xfrm>
            <a:off x="3371760" y="5149800"/>
            <a:ext cx="6641640" cy="3149280"/>
          </a:xfrm>
          <a:prstGeom prst="rect">
            <a:avLst/>
          </a:prstGeom>
          <a:ln w="12600">
            <a:noFill/>
          </a:ln>
        </p:spPr>
      </p:pic>
      <p:sp>
        <p:nvSpPr>
          <p:cNvPr id="1914" name="Line 3"/>
          <p:cNvSpPr/>
          <p:nvPr/>
        </p:nvSpPr>
        <p:spPr>
          <a:xfrm flipV="1">
            <a:off x="4247640" y="6531120"/>
            <a:ext cx="5238720" cy="55188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TextShape 1"/>
          <p:cNvSpPr txBox="1"/>
          <p:nvPr/>
        </p:nvSpPr>
        <p:spPr>
          <a:xfrm>
            <a:off x="406440" y="1905120"/>
            <a:ext cx="73022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i="1" lang="pt-BR" sz="340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números dispostos em um quadrado com uma célula em branco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 cada jogada pode-se trocar número e célula em branco adjacentes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Objetivo: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rearranjar números em ordem crescente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1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n-puzzle (jogo dos n)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917" name="Table 3"/>
          <p:cNvGraphicFramePr/>
          <p:nvPr/>
        </p:nvGraphicFramePr>
        <p:xfrm>
          <a:off x="8852040" y="188892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18" name="Table 4"/>
          <p:cNvGraphicFramePr/>
          <p:nvPr/>
        </p:nvGraphicFramePr>
        <p:xfrm>
          <a:off x="8852040" y="561672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Line 1"/>
          <p:cNvSpPr/>
          <p:nvPr/>
        </p:nvSpPr>
        <p:spPr>
          <a:xfrm flipV="1">
            <a:off x="1116360" y="2567160"/>
            <a:ext cx="5374080" cy="611964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Line 2"/>
          <p:cNvSpPr/>
          <p:nvPr/>
        </p:nvSpPr>
        <p:spPr>
          <a:xfrm flipH="1">
            <a:off x="7318800" y="5182560"/>
            <a:ext cx="143208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Line 3"/>
          <p:cNvSpPr/>
          <p:nvPr/>
        </p:nvSpPr>
        <p:spPr>
          <a:xfrm flipH="1">
            <a:off x="4280040" y="518256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Line 4"/>
          <p:cNvSpPr/>
          <p:nvPr/>
        </p:nvSpPr>
        <p:spPr>
          <a:xfrm flipH="1">
            <a:off x="5802480" y="518148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Line 5"/>
          <p:cNvSpPr/>
          <p:nvPr/>
        </p:nvSpPr>
        <p:spPr>
          <a:xfrm flipV="1">
            <a:off x="8095320" y="7178040"/>
            <a:ext cx="508320" cy="507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Line 6"/>
          <p:cNvSpPr/>
          <p:nvPr/>
        </p:nvSpPr>
        <p:spPr>
          <a:xfrm flipH="1">
            <a:off x="5956200" y="3441600"/>
            <a:ext cx="13838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58" name="Line Line" descr="Line Line"/>
          <p:cNvPicPr/>
          <p:nvPr/>
        </p:nvPicPr>
        <p:blipFill>
          <a:blip r:embed="rId1"/>
          <a:stretch/>
        </p:blipFill>
        <p:spPr>
          <a:xfrm rot="13711200">
            <a:off x="5068080" y="5564160"/>
            <a:ext cx="8234280" cy="101160"/>
          </a:xfrm>
          <a:prstGeom prst="rect">
            <a:avLst/>
          </a:prstGeom>
          <a:ln>
            <a:noFill/>
          </a:ln>
        </p:spPr>
      </p:pic>
      <p:sp>
        <p:nvSpPr>
          <p:cNvPr id="959" name="TextShape 7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torres de hanoi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60" name="CustomShape 8"/>
          <p:cNvSpPr/>
          <p:nvPr/>
        </p:nvSpPr>
        <p:spPr>
          <a:xfrm>
            <a:off x="6165720" y="2266920"/>
            <a:ext cx="672840" cy="672840"/>
          </a:xfrm>
          <a:prstGeom prst="ellipse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1" name="Line 9"/>
          <p:cNvSpPr/>
          <p:nvPr/>
        </p:nvSpPr>
        <p:spPr>
          <a:xfrm flipV="1">
            <a:off x="4292640" y="786744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Line 10"/>
          <p:cNvSpPr/>
          <p:nvPr/>
        </p:nvSpPr>
        <p:spPr>
          <a:xfrm flipV="1">
            <a:off x="72644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Line 11"/>
          <p:cNvSpPr/>
          <p:nvPr/>
        </p:nvSpPr>
        <p:spPr>
          <a:xfrm flipV="1">
            <a:off x="1041372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Line 12"/>
          <p:cNvSpPr/>
          <p:nvPr/>
        </p:nvSpPr>
        <p:spPr>
          <a:xfrm flipV="1">
            <a:off x="8832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Line 13"/>
          <p:cNvSpPr/>
          <p:nvPr/>
        </p:nvSpPr>
        <p:spPr>
          <a:xfrm flipV="1">
            <a:off x="7327800" y="4345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Line 14"/>
          <p:cNvSpPr/>
          <p:nvPr/>
        </p:nvSpPr>
        <p:spPr>
          <a:xfrm flipH="1" flipV="1">
            <a:off x="4952880" y="43369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Line 15"/>
          <p:cNvSpPr/>
          <p:nvPr/>
        </p:nvSpPr>
        <p:spPr>
          <a:xfrm flipH="1" flipV="1">
            <a:off x="3450600" y="61275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Line 16"/>
          <p:cNvSpPr/>
          <p:nvPr/>
        </p:nvSpPr>
        <p:spPr>
          <a:xfrm flipH="1" flipV="1">
            <a:off x="496548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Line 17"/>
          <p:cNvSpPr/>
          <p:nvPr/>
        </p:nvSpPr>
        <p:spPr>
          <a:xfrm flipH="1" flipV="1">
            <a:off x="1904760" y="789300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Line 18"/>
          <p:cNvSpPr/>
          <p:nvPr/>
        </p:nvSpPr>
        <p:spPr>
          <a:xfrm flipH="1" flipV="1">
            <a:off x="8099640" y="794376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1" name="Group 19"/>
          <p:cNvGrpSpPr/>
          <p:nvPr/>
        </p:nvGrpSpPr>
        <p:grpSpPr>
          <a:xfrm>
            <a:off x="5746680" y="1548000"/>
            <a:ext cx="1495440" cy="567360"/>
            <a:chOff x="5746680" y="1548000"/>
            <a:chExt cx="1495440" cy="567360"/>
          </a:xfrm>
        </p:grpSpPr>
        <p:grpSp>
          <p:nvGrpSpPr>
            <p:cNvPr id="972" name="Group 20"/>
            <p:cNvGrpSpPr/>
            <p:nvPr/>
          </p:nvGrpSpPr>
          <p:grpSpPr>
            <a:xfrm>
              <a:off x="5746680" y="1548000"/>
              <a:ext cx="1495440" cy="567360"/>
              <a:chOff x="5746680" y="1548000"/>
              <a:chExt cx="1495440" cy="567360"/>
            </a:xfrm>
          </p:grpSpPr>
          <p:sp>
            <p:nvSpPr>
              <p:cNvPr id="973" name="CustomShape 21"/>
              <p:cNvSpPr/>
              <p:nvPr/>
            </p:nvSpPr>
            <p:spPr>
              <a:xfrm>
                <a:off x="59461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4" name="CustomShape 22"/>
              <p:cNvSpPr/>
              <p:nvPr/>
            </p:nvSpPr>
            <p:spPr>
              <a:xfrm>
                <a:off x="64447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5" name="CustomShape 23"/>
              <p:cNvSpPr/>
              <p:nvPr/>
            </p:nvSpPr>
            <p:spPr>
              <a:xfrm>
                <a:off x="6943320" y="1548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76" name="CustomShape 24"/>
              <p:cNvSpPr/>
              <p:nvPr/>
            </p:nvSpPr>
            <p:spPr>
              <a:xfrm>
                <a:off x="5746680" y="2016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77" name="CustomShape 25"/>
            <p:cNvSpPr/>
            <p:nvPr/>
          </p:nvSpPr>
          <p:spPr>
            <a:xfrm>
              <a:off x="5806440" y="1917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8" name="CustomShape 26"/>
            <p:cNvSpPr/>
            <p:nvPr/>
          </p:nvSpPr>
          <p:spPr>
            <a:xfrm>
              <a:off x="5856480" y="18219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27"/>
            <p:cNvSpPr/>
            <p:nvPr/>
          </p:nvSpPr>
          <p:spPr>
            <a:xfrm>
              <a:off x="5896440" y="172692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80" name="CustomShape 28"/>
          <p:cNvSpPr/>
          <p:nvPr/>
        </p:nvSpPr>
        <p:spPr>
          <a:xfrm>
            <a:off x="5403960" y="31050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1" name="Line 29"/>
          <p:cNvSpPr/>
          <p:nvPr/>
        </p:nvSpPr>
        <p:spPr>
          <a:xfrm flipH="1">
            <a:off x="129420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Line 30"/>
          <p:cNvSpPr/>
          <p:nvPr/>
        </p:nvSpPr>
        <p:spPr>
          <a:xfrm flipH="1">
            <a:off x="4338000" y="8713080"/>
            <a:ext cx="12679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Line 31"/>
          <p:cNvSpPr/>
          <p:nvPr/>
        </p:nvSpPr>
        <p:spPr>
          <a:xfrm flipH="1">
            <a:off x="291528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Line 32"/>
          <p:cNvSpPr/>
          <p:nvPr/>
        </p:nvSpPr>
        <p:spPr>
          <a:xfrm flipH="1">
            <a:off x="5910840" y="871308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Line 33"/>
          <p:cNvSpPr/>
          <p:nvPr/>
        </p:nvSpPr>
        <p:spPr>
          <a:xfrm flipH="1">
            <a:off x="7512840" y="8713080"/>
            <a:ext cx="114732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Line 34"/>
          <p:cNvSpPr/>
          <p:nvPr/>
        </p:nvSpPr>
        <p:spPr>
          <a:xfrm flipH="1">
            <a:off x="9030960" y="871308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Line 35"/>
          <p:cNvSpPr/>
          <p:nvPr/>
        </p:nvSpPr>
        <p:spPr>
          <a:xfrm flipH="1">
            <a:off x="10567080" y="8713080"/>
            <a:ext cx="99720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Line 36"/>
          <p:cNvSpPr/>
          <p:nvPr/>
        </p:nvSpPr>
        <p:spPr>
          <a:xfrm flipH="1">
            <a:off x="8989560" y="6948000"/>
            <a:ext cx="118476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Line 37"/>
          <p:cNvSpPr/>
          <p:nvPr/>
        </p:nvSpPr>
        <p:spPr>
          <a:xfrm flipH="1">
            <a:off x="2815920" y="6973200"/>
            <a:ext cx="1225440" cy="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38"/>
          <p:cNvSpPr/>
          <p:nvPr/>
        </p:nvSpPr>
        <p:spPr>
          <a:xfrm>
            <a:off x="4635360" y="39816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1" name="CustomShape 39"/>
          <p:cNvSpPr/>
          <p:nvPr/>
        </p:nvSpPr>
        <p:spPr>
          <a:xfrm>
            <a:off x="540396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2" name="CustomShape 40"/>
          <p:cNvSpPr/>
          <p:nvPr/>
        </p:nvSpPr>
        <p:spPr>
          <a:xfrm>
            <a:off x="386712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3" name="CustomShape 41"/>
          <p:cNvSpPr/>
          <p:nvPr/>
        </p:nvSpPr>
        <p:spPr>
          <a:xfrm>
            <a:off x="3092400" y="574668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4" name="CustomShape 42"/>
          <p:cNvSpPr/>
          <p:nvPr/>
        </p:nvSpPr>
        <p:spPr>
          <a:xfrm>
            <a:off x="7721640" y="39816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5" name="CustomShape 43"/>
          <p:cNvSpPr/>
          <p:nvPr/>
        </p:nvSpPr>
        <p:spPr>
          <a:xfrm>
            <a:off x="6915240" y="484632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6" name="CustomShape 44"/>
          <p:cNvSpPr/>
          <p:nvPr/>
        </p:nvSpPr>
        <p:spPr>
          <a:xfrm>
            <a:off x="8464680" y="484632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7" name="CustomShape 45"/>
          <p:cNvSpPr/>
          <p:nvPr/>
        </p:nvSpPr>
        <p:spPr>
          <a:xfrm>
            <a:off x="9245520" y="574668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223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8" name="CustomShape 46"/>
          <p:cNvSpPr/>
          <p:nvPr/>
        </p:nvSpPr>
        <p:spPr>
          <a:xfrm>
            <a:off x="10001160" y="65862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99" name="CustomShape 47"/>
          <p:cNvSpPr/>
          <p:nvPr/>
        </p:nvSpPr>
        <p:spPr>
          <a:xfrm>
            <a:off x="846468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0" name="CustomShape 48"/>
          <p:cNvSpPr/>
          <p:nvPr/>
        </p:nvSpPr>
        <p:spPr>
          <a:xfrm>
            <a:off x="769860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1" name="Line 49"/>
          <p:cNvSpPr/>
          <p:nvPr/>
        </p:nvSpPr>
        <p:spPr>
          <a:xfrm flipH="1" flipV="1">
            <a:off x="4292640" y="7076520"/>
            <a:ext cx="705960" cy="705960"/>
          </a:xfrm>
          <a:prstGeom prst="line">
            <a:avLst/>
          </a:prstGeom>
          <a:ln w="255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50"/>
          <p:cNvSpPr/>
          <p:nvPr/>
        </p:nvSpPr>
        <p:spPr>
          <a:xfrm>
            <a:off x="3867120" y="65862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3" name="CustomShape 51"/>
          <p:cNvSpPr/>
          <p:nvPr/>
        </p:nvSpPr>
        <p:spPr>
          <a:xfrm>
            <a:off x="2320920" y="661140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132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4" name="CustomShape 52"/>
          <p:cNvSpPr/>
          <p:nvPr/>
        </p:nvSpPr>
        <p:spPr>
          <a:xfrm>
            <a:off x="460116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5" name="CustomShape 53"/>
          <p:cNvSpPr/>
          <p:nvPr/>
        </p:nvSpPr>
        <p:spPr>
          <a:xfrm>
            <a:off x="385776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6" name="CustomShape 54"/>
          <p:cNvSpPr/>
          <p:nvPr/>
        </p:nvSpPr>
        <p:spPr>
          <a:xfrm>
            <a:off x="232092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322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7" name="CustomShape 55"/>
          <p:cNvSpPr/>
          <p:nvPr/>
        </p:nvSpPr>
        <p:spPr>
          <a:xfrm>
            <a:off x="7840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8" name="CustomShape 56"/>
          <p:cNvSpPr/>
          <p:nvPr/>
        </p:nvSpPr>
        <p:spPr>
          <a:xfrm>
            <a:off x="1570680" y="748656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122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09" name="CustomShape 57"/>
          <p:cNvSpPr/>
          <p:nvPr/>
        </p:nvSpPr>
        <p:spPr>
          <a:xfrm>
            <a:off x="5394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0" name="CustomShape 58"/>
          <p:cNvSpPr/>
          <p:nvPr/>
        </p:nvSpPr>
        <p:spPr>
          <a:xfrm>
            <a:off x="6915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113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1" name="CustomShape 59"/>
          <p:cNvSpPr/>
          <p:nvPr/>
        </p:nvSpPr>
        <p:spPr>
          <a:xfrm>
            <a:off x="846468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213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2" name="CustomShape 60"/>
          <p:cNvSpPr/>
          <p:nvPr/>
        </p:nvSpPr>
        <p:spPr>
          <a:xfrm>
            <a:off x="9993240" y="8376840"/>
            <a:ext cx="672840" cy="67284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233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3" name="CustomShape 61"/>
          <p:cNvSpPr/>
          <p:nvPr/>
        </p:nvSpPr>
        <p:spPr>
          <a:xfrm>
            <a:off x="10759320" y="748656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133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4" name="CustomShape 62"/>
          <p:cNvSpPr/>
          <p:nvPr/>
        </p:nvSpPr>
        <p:spPr>
          <a:xfrm>
            <a:off x="11513880" y="837684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333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1015" name="Group 63"/>
          <p:cNvGrpSpPr/>
          <p:nvPr/>
        </p:nvGrpSpPr>
        <p:grpSpPr>
          <a:xfrm>
            <a:off x="7680960" y="2890800"/>
            <a:ext cx="1495440" cy="567360"/>
            <a:chOff x="7680960" y="2890800"/>
            <a:chExt cx="1495440" cy="567360"/>
          </a:xfrm>
        </p:grpSpPr>
        <p:grpSp>
          <p:nvGrpSpPr>
            <p:cNvPr id="1016" name="Group 64"/>
            <p:cNvGrpSpPr/>
            <p:nvPr/>
          </p:nvGrpSpPr>
          <p:grpSpPr>
            <a:xfrm>
              <a:off x="7680960" y="2890800"/>
              <a:ext cx="1495440" cy="567360"/>
              <a:chOff x="7680960" y="2890800"/>
              <a:chExt cx="1495440" cy="567360"/>
            </a:xfrm>
          </p:grpSpPr>
          <p:sp>
            <p:nvSpPr>
              <p:cNvPr id="1017" name="CustomShape 65"/>
              <p:cNvSpPr/>
              <p:nvPr/>
            </p:nvSpPr>
            <p:spPr>
              <a:xfrm>
                <a:off x="78804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CustomShape 66"/>
              <p:cNvSpPr/>
              <p:nvPr/>
            </p:nvSpPr>
            <p:spPr>
              <a:xfrm>
                <a:off x="83790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9" name="CustomShape 67"/>
              <p:cNvSpPr/>
              <p:nvPr/>
            </p:nvSpPr>
            <p:spPr>
              <a:xfrm>
                <a:off x="8877600" y="2890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0" name="CustomShape 68"/>
              <p:cNvSpPr/>
              <p:nvPr/>
            </p:nvSpPr>
            <p:spPr>
              <a:xfrm>
                <a:off x="7680960" y="3358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21" name="CustomShape 69"/>
            <p:cNvSpPr/>
            <p:nvPr/>
          </p:nvSpPr>
          <p:spPr>
            <a:xfrm>
              <a:off x="7740720" y="3259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CustomShape 70"/>
            <p:cNvSpPr/>
            <p:nvPr/>
          </p:nvSpPr>
          <p:spPr>
            <a:xfrm>
              <a:off x="7790760" y="31647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71"/>
            <p:cNvSpPr/>
            <p:nvPr/>
          </p:nvSpPr>
          <p:spPr>
            <a:xfrm>
              <a:off x="8833680" y="32598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4" name="Group 72"/>
          <p:cNvGrpSpPr/>
          <p:nvPr/>
        </p:nvGrpSpPr>
        <p:grpSpPr>
          <a:xfrm>
            <a:off x="3822840" y="2837880"/>
            <a:ext cx="1495440" cy="567360"/>
            <a:chOff x="3822840" y="2837880"/>
            <a:chExt cx="1495440" cy="567360"/>
          </a:xfrm>
        </p:grpSpPr>
        <p:grpSp>
          <p:nvGrpSpPr>
            <p:cNvPr id="1025" name="Group 73"/>
            <p:cNvGrpSpPr/>
            <p:nvPr/>
          </p:nvGrpSpPr>
          <p:grpSpPr>
            <a:xfrm>
              <a:off x="3822840" y="2837880"/>
              <a:ext cx="1495440" cy="567360"/>
              <a:chOff x="3822840" y="2837880"/>
              <a:chExt cx="1495440" cy="567360"/>
            </a:xfrm>
          </p:grpSpPr>
          <p:sp>
            <p:nvSpPr>
              <p:cNvPr id="1026" name="CustomShape 74"/>
              <p:cNvSpPr/>
              <p:nvPr/>
            </p:nvSpPr>
            <p:spPr>
              <a:xfrm>
                <a:off x="40222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7" name="CustomShape 75"/>
              <p:cNvSpPr/>
              <p:nvPr/>
            </p:nvSpPr>
            <p:spPr>
              <a:xfrm>
                <a:off x="45208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8" name="CustomShape 76"/>
              <p:cNvSpPr/>
              <p:nvPr/>
            </p:nvSpPr>
            <p:spPr>
              <a:xfrm>
                <a:off x="5019480" y="2837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29" name="CustomShape 77"/>
              <p:cNvSpPr/>
              <p:nvPr/>
            </p:nvSpPr>
            <p:spPr>
              <a:xfrm>
                <a:off x="3822840" y="3305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30" name="CustomShape 78"/>
            <p:cNvSpPr/>
            <p:nvPr/>
          </p:nvSpPr>
          <p:spPr>
            <a:xfrm>
              <a:off x="3882960" y="3206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CustomShape 79"/>
            <p:cNvSpPr/>
            <p:nvPr/>
          </p:nvSpPr>
          <p:spPr>
            <a:xfrm>
              <a:off x="3932640" y="3111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80"/>
            <p:cNvSpPr/>
            <p:nvPr/>
          </p:nvSpPr>
          <p:spPr>
            <a:xfrm>
              <a:off x="4471200" y="3206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3" name="Group 81"/>
          <p:cNvGrpSpPr/>
          <p:nvPr/>
        </p:nvGrpSpPr>
        <p:grpSpPr>
          <a:xfrm>
            <a:off x="8465400" y="3732480"/>
            <a:ext cx="1495440" cy="567360"/>
            <a:chOff x="8465400" y="3732480"/>
            <a:chExt cx="1495440" cy="567360"/>
          </a:xfrm>
        </p:grpSpPr>
        <p:grpSp>
          <p:nvGrpSpPr>
            <p:cNvPr id="1034" name="Group 82"/>
            <p:cNvGrpSpPr/>
            <p:nvPr/>
          </p:nvGrpSpPr>
          <p:grpSpPr>
            <a:xfrm>
              <a:off x="8465400" y="3732480"/>
              <a:ext cx="1495440" cy="567360"/>
              <a:chOff x="8465400" y="3732480"/>
              <a:chExt cx="1495440" cy="567360"/>
            </a:xfrm>
          </p:grpSpPr>
          <p:sp>
            <p:nvSpPr>
              <p:cNvPr id="1035" name="CustomShape 83"/>
              <p:cNvSpPr/>
              <p:nvPr/>
            </p:nvSpPr>
            <p:spPr>
              <a:xfrm>
                <a:off x="86644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6" name="CustomShape 84"/>
              <p:cNvSpPr/>
              <p:nvPr/>
            </p:nvSpPr>
            <p:spPr>
              <a:xfrm>
                <a:off x="91630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7" name="CustomShape 85"/>
              <p:cNvSpPr/>
              <p:nvPr/>
            </p:nvSpPr>
            <p:spPr>
              <a:xfrm>
                <a:off x="9661680" y="3732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8" name="CustomShape 86"/>
              <p:cNvSpPr/>
              <p:nvPr/>
            </p:nvSpPr>
            <p:spPr>
              <a:xfrm>
                <a:off x="8465400" y="4200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39" name="CustomShape 87"/>
            <p:cNvSpPr/>
            <p:nvPr/>
          </p:nvSpPr>
          <p:spPr>
            <a:xfrm>
              <a:off x="8525160" y="4101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CustomShape 88"/>
            <p:cNvSpPr/>
            <p:nvPr/>
          </p:nvSpPr>
          <p:spPr>
            <a:xfrm>
              <a:off x="9063360" y="4101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CustomShape 89"/>
            <p:cNvSpPr/>
            <p:nvPr/>
          </p:nvSpPr>
          <p:spPr>
            <a:xfrm>
              <a:off x="9618120" y="4101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42" name="Group 90"/>
          <p:cNvGrpSpPr/>
          <p:nvPr/>
        </p:nvGrpSpPr>
        <p:grpSpPr>
          <a:xfrm>
            <a:off x="9176400" y="4627800"/>
            <a:ext cx="1495440" cy="567360"/>
            <a:chOff x="9176400" y="4627800"/>
            <a:chExt cx="1495440" cy="567360"/>
          </a:xfrm>
        </p:grpSpPr>
        <p:grpSp>
          <p:nvGrpSpPr>
            <p:cNvPr id="1043" name="Group 91"/>
            <p:cNvGrpSpPr/>
            <p:nvPr/>
          </p:nvGrpSpPr>
          <p:grpSpPr>
            <a:xfrm>
              <a:off x="9176400" y="4627800"/>
              <a:ext cx="1495440" cy="567360"/>
              <a:chOff x="9176400" y="4627800"/>
              <a:chExt cx="1495440" cy="567360"/>
            </a:xfrm>
          </p:grpSpPr>
          <p:sp>
            <p:nvSpPr>
              <p:cNvPr id="1044" name="CustomShape 92"/>
              <p:cNvSpPr/>
              <p:nvPr/>
            </p:nvSpPr>
            <p:spPr>
              <a:xfrm>
                <a:off x="93758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5" name="CustomShape 93"/>
              <p:cNvSpPr/>
              <p:nvPr/>
            </p:nvSpPr>
            <p:spPr>
              <a:xfrm>
                <a:off x="98744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6" name="CustomShape 94"/>
              <p:cNvSpPr/>
              <p:nvPr/>
            </p:nvSpPr>
            <p:spPr>
              <a:xfrm>
                <a:off x="10373040" y="4627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7" name="CustomShape 95"/>
              <p:cNvSpPr/>
              <p:nvPr/>
            </p:nvSpPr>
            <p:spPr>
              <a:xfrm>
                <a:off x="9176400" y="5095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48" name="CustomShape 96"/>
            <p:cNvSpPr/>
            <p:nvPr/>
          </p:nvSpPr>
          <p:spPr>
            <a:xfrm>
              <a:off x="9236520" y="4996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97"/>
            <p:cNvSpPr/>
            <p:nvPr/>
          </p:nvSpPr>
          <p:spPr>
            <a:xfrm>
              <a:off x="9774720" y="4996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98"/>
            <p:cNvSpPr/>
            <p:nvPr/>
          </p:nvSpPr>
          <p:spPr>
            <a:xfrm>
              <a:off x="9824760" y="49078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51" name="Group 99"/>
          <p:cNvGrpSpPr/>
          <p:nvPr/>
        </p:nvGrpSpPr>
        <p:grpSpPr>
          <a:xfrm>
            <a:off x="10019160" y="5519880"/>
            <a:ext cx="1495440" cy="567360"/>
            <a:chOff x="10019160" y="5519880"/>
            <a:chExt cx="1495440" cy="567360"/>
          </a:xfrm>
        </p:grpSpPr>
        <p:grpSp>
          <p:nvGrpSpPr>
            <p:cNvPr id="1052" name="Group 100"/>
            <p:cNvGrpSpPr/>
            <p:nvPr/>
          </p:nvGrpSpPr>
          <p:grpSpPr>
            <a:xfrm>
              <a:off x="10019160" y="5519880"/>
              <a:ext cx="1495440" cy="567360"/>
              <a:chOff x="10019160" y="5519880"/>
              <a:chExt cx="1495440" cy="567360"/>
            </a:xfrm>
          </p:grpSpPr>
          <p:sp>
            <p:nvSpPr>
              <p:cNvPr id="1053" name="CustomShape 101"/>
              <p:cNvSpPr/>
              <p:nvPr/>
            </p:nvSpPr>
            <p:spPr>
              <a:xfrm>
                <a:off x="102186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4" name="CustomShape 102"/>
              <p:cNvSpPr/>
              <p:nvPr/>
            </p:nvSpPr>
            <p:spPr>
              <a:xfrm>
                <a:off x="107172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5" name="CustomShape 103"/>
              <p:cNvSpPr/>
              <p:nvPr/>
            </p:nvSpPr>
            <p:spPr>
              <a:xfrm>
                <a:off x="11215800" y="55198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56" name="CustomShape 104"/>
              <p:cNvSpPr/>
              <p:nvPr/>
            </p:nvSpPr>
            <p:spPr>
              <a:xfrm>
                <a:off x="10019160" y="59878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57" name="CustomShape 105"/>
            <p:cNvSpPr/>
            <p:nvPr/>
          </p:nvSpPr>
          <p:spPr>
            <a:xfrm>
              <a:off x="11057040" y="58888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106"/>
            <p:cNvSpPr/>
            <p:nvPr/>
          </p:nvSpPr>
          <p:spPr>
            <a:xfrm>
              <a:off x="10617480" y="58888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107"/>
            <p:cNvSpPr/>
            <p:nvPr/>
          </p:nvSpPr>
          <p:spPr>
            <a:xfrm>
              <a:off x="10667160" y="5799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0" name="Group 108"/>
          <p:cNvGrpSpPr/>
          <p:nvPr/>
        </p:nvGrpSpPr>
        <p:grpSpPr>
          <a:xfrm>
            <a:off x="10776600" y="6396480"/>
            <a:ext cx="1495440" cy="567360"/>
            <a:chOff x="10776600" y="6396480"/>
            <a:chExt cx="1495440" cy="567360"/>
          </a:xfrm>
        </p:grpSpPr>
        <p:grpSp>
          <p:nvGrpSpPr>
            <p:cNvPr id="1061" name="Group 109"/>
            <p:cNvGrpSpPr/>
            <p:nvPr/>
          </p:nvGrpSpPr>
          <p:grpSpPr>
            <a:xfrm>
              <a:off x="10776600" y="6396480"/>
              <a:ext cx="1495440" cy="567360"/>
              <a:chOff x="10776600" y="6396480"/>
              <a:chExt cx="1495440" cy="567360"/>
            </a:xfrm>
          </p:grpSpPr>
          <p:sp>
            <p:nvSpPr>
              <p:cNvPr id="1062" name="CustomShape 110"/>
              <p:cNvSpPr/>
              <p:nvPr/>
            </p:nvSpPr>
            <p:spPr>
              <a:xfrm>
                <a:off x="109760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3" name="CustomShape 111"/>
              <p:cNvSpPr/>
              <p:nvPr/>
            </p:nvSpPr>
            <p:spPr>
              <a:xfrm>
                <a:off x="114746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4" name="CustomShape 112"/>
              <p:cNvSpPr/>
              <p:nvPr/>
            </p:nvSpPr>
            <p:spPr>
              <a:xfrm>
                <a:off x="11973240" y="63964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65" name="CustomShape 113"/>
              <p:cNvSpPr/>
              <p:nvPr/>
            </p:nvSpPr>
            <p:spPr>
              <a:xfrm>
                <a:off x="10776600" y="68644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66" name="CustomShape 114"/>
            <p:cNvSpPr/>
            <p:nvPr/>
          </p:nvSpPr>
          <p:spPr>
            <a:xfrm>
              <a:off x="11814480" y="67654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7" name="CustomShape 115"/>
            <p:cNvSpPr/>
            <p:nvPr/>
          </p:nvSpPr>
          <p:spPr>
            <a:xfrm>
              <a:off x="11374920" y="6765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8" name="CustomShape 116"/>
            <p:cNvSpPr/>
            <p:nvPr/>
          </p:nvSpPr>
          <p:spPr>
            <a:xfrm>
              <a:off x="10929600" y="67654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9" name="Group 117"/>
          <p:cNvGrpSpPr/>
          <p:nvPr/>
        </p:nvGrpSpPr>
        <p:grpSpPr>
          <a:xfrm>
            <a:off x="11473920" y="7287840"/>
            <a:ext cx="1495440" cy="567360"/>
            <a:chOff x="11473920" y="7287840"/>
            <a:chExt cx="1495440" cy="567360"/>
          </a:xfrm>
        </p:grpSpPr>
        <p:grpSp>
          <p:nvGrpSpPr>
            <p:cNvPr id="1070" name="Group 118"/>
            <p:cNvGrpSpPr/>
            <p:nvPr/>
          </p:nvGrpSpPr>
          <p:grpSpPr>
            <a:xfrm>
              <a:off x="11473920" y="7287840"/>
              <a:ext cx="1495440" cy="567360"/>
              <a:chOff x="11473920" y="7287840"/>
              <a:chExt cx="1495440" cy="567360"/>
            </a:xfrm>
          </p:grpSpPr>
          <p:sp>
            <p:nvSpPr>
              <p:cNvPr id="1071" name="CustomShape 119"/>
              <p:cNvSpPr/>
              <p:nvPr/>
            </p:nvSpPr>
            <p:spPr>
              <a:xfrm>
                <a:off x="116733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2" name="CustomShape 120"/>
              <p:cNvSpPr/>
              <p:nvPr/>
            </p:nvSpPr>
            <p:spPr>
              <a:xfrm>
                <a:off x="121719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3" name="CustomShape 121"/>
              <p:cNvSpPr/>
              <p:nvPr/>
            </p:nvSpPr>
            <p:spPr>
              <a:xfrm>
                <a:off x="1267056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74" name="CustomShape 122"/>
              <p:cNvSpPr/>
              <p:nvPr/>
            </p:nvSpPr>
            <p:spPr>
              <a:xfrm>
                <a:off x="1147392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75" name="CustomShape 123"/>
            <p:cNvSpPr/>
            <p:nvPr/>
          </p:nvSpPr>
          <p:spPr>
            <a:xfrm>
              <a:off x="1251180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124"/>
            <p:cNvSpPr/>
            <p:nvPr/>
          </p:nvSpPr>
          <p:spPr>
            <a:xfrm>
              <a:off x="12561480" y="7560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125"/>
            <p:cNvSpPr/>
            <p:nvPr/>
          </p:nvSpPr>
          <p:spPr>
            <a:xfrm>
              <a:off x="11626920" y="7656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8" name="Group 126"/>
          <p:cNvGrpSpPr/>
          <p:nvPr/>
        </p:nvGrpSpPr>
        <p:grpSpPr>
          <a:xfrm>
            <a:off x="11129040" y="9103680"/>
            <a:ext cx="1495440" cy="567360"/>
            <a:chOff x="11129040" y="9103680"/>
            <a:chExt cx="1495440" cy="567360"/>
          </a:xfrm>
        </p:grpSpPr>
        <p:grpSp>
          <p:nvGrpSpPr>
            <p:cNvPr id="1079" name="Group 127"/>
            <p:cNvGrpSpPr/>
            <p:nvPr/>
          </p:nvGrpSpPr>
          <p:grpSpPr>
            <a:xfrm>
              <a:off x="11129040" y="9103680"/>
              <a:ext cx="1495440" cy="567360"/>
              <a:chOff x="11129040" y="9103680"/>
              <a:chExt cx="1495440" cy="567360"/>
            </a:xfrm>
          </p:grpSpPr>
          <p:sp>
            <p:nvSpPr>
              <p:cNvPr id="1080" name="CustomShape 128"/>
              <p:cNvSpPr/>
              <p:nvPr/>
            </p:nvSpPr>
            <p:spPr>
              <a:xfrm>
                <a:off x="1132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1" name="CustomShape 129"/>
              <p:cNvSpPr/>
              <p:nvPr/>
            </p:nvSpPr>
            <p:spPr>
              <a:xfrm>
                <a:off x="1182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2" name="CustomShape 130"/>
              <p:cNvSpPr/>
              <p:nvPr/>
            </p:nvSpPr>
            <p:spPr>
              <a:xfrm>
                <a:off x="123256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83" name="CustomShape 131"/>
              <p:cNvSpPr/>
              <p:nvPr/>
            </p:nvSpPr>
            <p:spPr>
              <a:xfrm>
                <a:off x="111290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84" name="CustomShape 132"/>
            <p:cNvSpPr/>
            <p:nvPr/>
          </p:nvSpPr>
          <p:spPr>
            <a:xfrm>
              <a:off x="12166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133"/>
            <p:cNvSpPr/>
            <p:nvPr/>
          </p:nvSpPr>
          <p:spPr>
            <a:xfrm>
              <a:off x="122166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134"/>
            <p:cNvSpPr/>
            <p:nvPr/>
          </p:nvSpPr>
          <p:spPr>
            <a:xfrm>
              <a:off x="1226628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7" name="Group 135"/>
          <p:cNvGrpSpPr/>
          <p:nvPr/>
        </p:nvGrpSpPr>
        <p:grpSpPr>
          <a:xfrm>
            <a:off x="4983120" y="5596200"/>
            <a:ext cx="1495440" cy="567360"/>
            <a:chOff x="4983120" y="5596200"/>
            <a:chExt cx="1495440" cy="567360"/>
          </a:xfrm>
        </p:grpSpPr>
        <p:grpSp>
          <p:nvGrpSpPr>
            <p:cNvPr id="1088" name="Group 136"/>
            <p:cNvGrpSpPr/>
            <p:nvPr/>
          </p:nvGrpSpPr>
          <p:grpSpPr>
            <a:xfrm>
              <a:off x="4983120" y="5596200"/>
              <a:ext cx="1495440" cy="567360"/>
              <a:chOff x="4983120" y="5596200"/>
              <a:chExt cx="1495440" cy="567360"/>
            </a:xfrm>
          </p:grpSpPr>
          <p:sp>
            <p:nvSpPr>
              <p:cNvPr id="1089" name="CustomShape 137"/>
              <p:cNvSpPr/>
              <p:nvPr/>
            </p:nvSpPr>
            <p:spPr>
              <a:xfrm>
                <a:off x="51825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0" name="CustomShape 138"/>
              <p:cNvSpPr/>
              <p:nvPr/>
            </p:nvSpPr>
            <p:spPr>
              <a:xfrm>
                <a:off x="56811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1" name="CustomShape 139"/>
              <p:cNvSpPr/>
              <p:nvPr/>
            </p:nvSpPr>
            <p:spPr>
              <a:xfrm>
                <a:off x="6179760" y="55962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2" name="CustomShape 140"/>
              <p:cNvSpPr/>
              <p:nvPr/>
            </p:nvSpPr>
            <p:spPr>
              <a:xfrm>
                <a:off x="4983120" y="60642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93" name="CustomShape 141"/>
            <p:cNvSpPr/>
            <p:nvPr/>
          </p:nvSpPr>
          <p:spPr>
            <a:xfrm>
              <a:off x="5042880" y="59652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4" name="CustomShape 142"/>
            <p:cNvSpPr/>
            <p:nvPr/>
          </p:nvSpPr>
          <p:spPr>
            <a:xfrm>
              <a:off x="6083640" y="59652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143"/>
            <p:cNvSpPr/>
            <p:nvPr/>
          </p:nvSpPr>
          <p:spPr>
            <a:xfrm>
              <a:off x="5130000" y="5868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96" name="Group 144"/>
          <p:cNvGrpSpPr/>
          <p:nvPr/>
        </p:nvGrpSpPr>
        <p:grpSpPr>
          <a:xfrm>
            <a:off x="2316960" y="4682520"/>
            <a:ext cx="1495440" cy="567360"/>
            <a:chOff x="2316960" y="4682520"/>
            <a:chExt cx="1495440" cy="567360"/>
          </a:xfrm>
        </p:grpSpPr>
        <p:grpSp>
          <p:nvGrpSpPr>
            <p:cNvPr id="1097" name="Group 145"/>
            <p:cNvGrpSpPr/>
            <p:nvPr/>
          </p:nvGrpSpPr>
          <p:grpSpPr>
            <a:xfrm>
              <a:off x="2316960" y="4682520"/>
              <a:ext cx="1495440" cy="567360"/>
              <a:chOff x="2316960" y="4682520"/>
              <a:chExt cx="1495440" cy="567360"/>
            </a:xfrm>
          </p:grpSpPr>
          <p:sp>
            <p:nvSpPr>
              <p:cNvPr id="1098" name="CustomShape 146"/>
              <p:cNvSpPr/>
              <p:nvPr/>
            </p:nvSpPr>
            <p:spPr>
              <a:xfrm>
                <a:off x="25164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99" name="CustomShape 147"/>
              <p:cNvSpPr/>
              <p:nvPr/>
            </p:nvSpPr>
            <p:spPr>
              <a:xfrm>
                <a:off x="30150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0" name="CustomShape 148"/>
              <p:cNvSpPr/>
              <p:nvPr/>
            </p:nvSpPr>
            <p:spPr>
              <a:xfrm>
                <a:off x="3513600" y="468252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1" name="CustomShape 149"/>
              <p:cNvSpPr/>
              <p:nvPr/>
            </p:nvSpPr>
            <p:spPr>
              <a:xfrm>
                <a:off x="2316960" y="515052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02" name="CustomShape 150"/>
            <p:cNvSpPr/>
            <p:nvPr/>
          </p:nvSpPr>
          <p:spPr>
            <a:xfrm>
              <a:off x="2376720" y="505152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3" name="CustomShape 151"/>
            <p:cNvSpPr/>
            <p:nvPr/>
          </p:nvSpPr>
          <p:spPr>
            <a:xfrm>
              <a:off x="3417480" y="505152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4" name="CustomShape 152"/>
            <p:cNvSpPr/>
            <p:nvPr/>
          </p:nvSpPr>
          <p:spPr>
            <a:xfrm>
              <a:off x="3467520" y="4954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05" name="Group 153"/>
          <p:cNvGrpSpPr/>
          <p:nvPr/>
        </p:nvGrpSpPr>
        <p:grpSpPr>
          <a:xfrm>
            <a:off x="1510200" y="5572800"/>
            <a:ext cx="1495440" cy="567360"/>
            <a:chOff x="1510200" y="5572800"/>
            <a:chExt cx="1495440" cy="567360"/>
          </a:xfrm>
        </p:grpSpPr>
        <p:grpSp>
          <p:nvGrpSpPr>
            <p:cNvPr id="1106" name="Group 154"/>
            <p:cNvGrpSpPr/>
            <p:nvPr/>
          </p:nvGrpSpPr>
          <p:grpSpPr>
            <a:xfrm>
              <a:off x="1510200" y="5572800"/>
              <a:ext cx="1495440" cy="567360"/>
              <a:chOff x="1510200" y="5572800"/>
              <a:chExt cx="1495440" cy="567360"/>
            </a:xfrm>
          </p:grpSpPr>
          <p:sp>
            <p:nvSpPr>
              <p:cNvPr id="1107" name="CustomShape 155"/>
              <p:cNvSpPr/>
              <p:nvPr/>
            </p:nvSpPr>
            <p:spPr>
              <a:xfrm>
                <a:off x="17096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8" name="CustomShape 156"/>
              <p:cNvSpPr/>
              <p:nvPr/>
            </p:nvSpPr>
            <p:spPr>
              <a:xfrm>
                <a:off x="22082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09" name="CustomShape 157"/>
              <p:cNvSpPr/>
              <p:nvPr/>
            </p:nvSpPr>
            <p:spPr>
              <a:xfrm>
                <a:off x="270684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0" name="CustomShape 158"/>
              <p:cNvSpPr/>
              <p:nvPr/>
            </p:nvSpPr>
            <p:spPr>
              <a:xfrm>
                <a:off x="151020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11" name="CustomShape 159"/>
            <p:cNvSpPr/>
            <p:nvPr/>
          </p:nvSpPr>
          <p:spPr>
            <a:xfrm>
              <a:off x="205848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2" name="CustomShape 160"/>
            <p:cNvSpPr/>
            <p:nvPr/>
          </p:nvSpPr>
          <p:spPr>
            <a:xfrm>
              <a:off x="261072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3" name="CustomShape 161"/>
            <p:cNvSpPr/>
            <p:nvPr/>
          </p:nvSpPr>
          <p:spPr>
            <a:xfrm>
              <a:off x="266040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14" name="Group 162"/>
          <p:cNvGrpSpPr/>
          <p:nvPr/>
        </p:nvGrpSpPr>
        <p:grpSpPr>
          <a:xfrm>
            <a:off x="679680" y="6462360"/>
            <a:ext cx="1495440" cy="567360"/>
            <a:chOff x="679680" y="6462360"/>
            <a:chExt cx="1495440" cy="567360"/>
          </a:xfrm>
        </p:grpSpPr>
        <p:grpSp>
          <p:nvGrpSpPr>
            <p:cNvPr id="1115" name="Group 163"/>
            <p:cNvGrpSpPr/>
            <p:nvPr/>
          </p:nvGrpSpPr>
          <p:grpSpPr>
            <a:xfrm>
              <a:off x="679680" y="6462360"/>
              <a:ext cx="1495440" cy="567360"/>
              <a:chOff x="679680" y="6462360"/>
              <a:chExt cx="1495440" cy="567360"/>
            </a:xfrm>
          </p:grpSpPr>
          <p:sp>
            <p:nvSpPr>
              <p:cNvPr id="1116" name="CustomShape 164"/>
              <p:cNvSpPr/>
              <p:nvPr/>
            </p:nvSpPr>
            <p:spPr>
              <a:xfrm>
                <a:off x="8791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7" name="CustomShape 165"/>
              <p:cNvSpPr/>
              <p:nvPr/>
            </p:nvSpPr>
            <p:spPr>
              <a:xfrm>
                <a:off x="13777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8" name="CustomShape 166"/>
              <p:cNvSpPr/>
              <p:nvPr/>
            </p:nvSpPr>
            <p:spPr>
              <a:xfrm>
                <a:off x="1876320" y="646236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19" name="CustomShape 167"/>
              <p:cNvSpPr/>
              <p:nvPr/>
            </p:nvSpPr>
            <p:spPr>
              <a:xfrm>
                <a:off x="679680" y="693036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20" name="CustomShape 168"/>
            <p:cNvSpPr/>
            <p:nvPr/>
          </p:nvSpPr>
          <p:spPr>
            <a:xfrm>
              <a:off x="1228320" y="683136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1" name="CustomShape 169"/>
            <p:cNvSpPr/>
            <p:nvPr/>
          </p:nvSpPr>
          <p:spPr>
            <a:xfrm>
              <a:off x="1780200" y="68313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2" name="CustomShape 170"/>
            <p:cNvSpPr/>
            <p:nvPr/>
          </p:nvSpPr>
          <p:spPr>
            <a:xfrm>
              <a:off x="824760" y="68313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3" name="Group 171"/>
          <p:cNvGrpSpPr/>
          <p:nvPr/>
        </p:nvGrpSpPr>
        <p:grpSpPr>
          <a:xfrm>
            <a:off x="28800" y="7326000"/>
            <a:ext cx="1495440" cy="567360"/>
            <a:chOff x="28800" y="7326000"/>
            <a:chExt cx="1495440" cy="567360"/>
          </a:xfrm>
        </p:grpSpPr>
        <p:grpSp>
          <p:nvGrpSpPr>
            <p:cNvPr id="1124" name="Group 172"/>
            <p:cNvGrpSpPr/>
            <p:nvPr/>
          </p:nvGrpSpPr>
          <p:grpSpPr>
            <a:xfrm>
              <a:off x="28800" y="7326000"/>
              <a:ext cx="1495440" cy="567360"/>
              <a:chOff x="28800" y="7326000"/>
              <a:chExt cx="1495440" cy="567360"/>
            </a:xfrm>
          </p:grpSpPr>
          <p:sp>
            <p:nvSpPr>
              <p:cNvPr id="1125" name="CustomShape 173"/>
              <p:cNvSpPr/>
              <p:nvPr/>
            </p:nvSpPr>
            <p:spPr>
              <a:xfrm>
                <a:off x="2282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6" name="CustomShape 174"/>
              <p:cNvSpPr/>
              <p:nvPr/>
            </p:nvSpPr>
            <p:spPr>
              <a:xfrm>
                <a:off x="7268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7" name="CustomShape 175"/>
              <p:cNvSpPr/>
              <p:nvPr/>
            </p:nvSpPr>
            <p:spPr>
              <a:xfrm>
                <a:off x="122544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28" name="CustomShape 176"/>
              <p:cNvSpPr/>
              <p:nvPr/>
            </p:nvSpPr>
            <p:spPr>
              <a:xfrm>
                <a:off x="2880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29" name="CustomShape 177"/>
            <p:cNvSpPr/>
            <p:nvPr/>
          </p:nvSpPr>
          <p:spPr>
            <a:xfrm>
              <a:off x="57744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0" name="CustomShape 178"/>
            <p:cNvSpPr/>
            <p:nvPr/>
          </p:nvSpPr>
          <p:spPr>
            <a:xfrm>
              <a:off x="627120" y="75934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1" name="CustomShape 179"/>
            <p:cNvSpPr/>
            <p:nvPr/>
          </p:nvSpPr>
          <p:spPr>
            <a:xfrm>
              <a:off x="173880" y="7695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32" name="Group 180"/>
          <p:cNvGrpSpPr/>
          <p:nvPr/>
        </p:nvGrpSpPr>
        <p:grpSpPr>
          <a:xfrm>
            <a:off x="370440" y="9103680"/>
            <a:ext cx="1495440" cy="567360"/>
            <a:chOff x="370440" y="9103680"/>
            <a:chExt cx="1495440" cy="567360"/>
          </a:xfrm>
        </p:grpSpPr>
        <p:grpSp>
          <p:nvGrpSpPr>
            <p:cNvPr id="1133" name="Group 181"/>
            <p:cNvGrpSpPr/>
            <p:nvPr/>
          </p:nvGrpSpPr>
          <p:grpSpPr>
            <a:xfrm>
              <a:off x="370440" y="9103680"/>
              <a:ext cx="1495440" cy="567360"/>
              <a:chOff x="370440" y="9103680"/>
              <a:chExt cx="1495440" cy="567360"/>
            </a:xfrm>
          </p:grpSpPr>
          <p:sp>
            <p:nvSpPr>
              <p:cNvPr id="1134" name="CustomShape 182"/>
              <p:cNvSpPr/>
              <p:nvPr/>
            </p:nvSpPr>
            <p:spPr>
              <a:xfrm>
                <a:off x="569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5" name="CustomShape 183"/>
              <p:cNvSpPr/>
              <p:nvPr/>
            </p:nvSpPr>
            <p:spPr>
              <a:xfrm>
                <a:off x="1068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6" name="CustomShape 184"/>
              <p:cNvSpPr/>
              <p:nvPr/>
            </p:nvSpPr>
            <p:spPr>
              <a:xfrm>
                <a:off x="1567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37" name="CustomShape 185"/>
              <p:cNvSpPr/>
              <p:nvPr/>
            </p:nvSpPr>
            <p:spPr>
              <a:xfrm>
                <a:off x="370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38" name="CustomShape 186"/>
            <p:cNvSpPr/>
            <p:nvPr/>
          </p:nvSpPr>
          <p:spPr>
            <a:xfrm>
              <a:off x="91872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187"/>
            <p:cNvSpPr/>
            <p:nvPr/>
          </p:nvSpPr>
          <p:spPr>
            <a:xfrm>
              <a:off x="968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CustomShape 188"/>
            <p:cNvSpPr/>
            <p:nvPr/>
          </p:nvSpPr>
          <p:spPr>
            <a:xfrm>
              <a:off x="1018440" y="92696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41" name="Group 189"/>
          <p:cNvGrpSpPr/>
          <p:nvPr/>
        </p:nvGrpSpPr>
        <p:grpSpPr>
          <a:xfrm>
            <a:off x="1909440" y="9103680"/>
            <a:ext cx="1495440" cy="567360"/>
            <a:chOff x="1909440" y="9103680"/>
            <a:chExt cx="1495440" cy="567360"/>
          </a:xfrm>
        </p:grpSpPr>
        <p:grpSp>
          <p:nvGrpSpPr>
            <p:cNvPr id="1142" name="Group 190"/>
            <p:cNvGrpSpPr/>
            <p:nvPr/>
          </p:nvGrpSpPr>
          <p:grpSpPr>
            <a:xfrm>
              <a:off x="1909440" y="9103680"/>
              <a:ext cx="1495440" cy="567360"/>
              <a:chOff x="1909440" y="9103680"/>
              <a:chExt cx="1495440" cy="567360"/>
            </a:xfrm>
          </p:grpSpPr>
          <p:sp>
            <p:nvSpPr>
              <p:cNvPr id="1143" name="CustomShape 191"/>
              <p:cNvSpPr/>
              <p:nvPr/>
            </p:nvSpPr>
            <p:spPr>
              <a:xfrm>
                <a:off x="21088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4" name="CustomShape 192"/>
              <p:cNvSpPr/>
              <p:nvPr/>
            </p:nvSpPr>
            <p:spPr>
              <a:xfrm>
                <a:off x="2607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5" name="CustomShape 193"/>
              <p:cNvSpPr/>
              <p:nvPr/>
            </p:nvSpPr>
            <p:spPr>
              <a:xfrm>
                <a:off x="31060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46" name="CustomShape 194"/>
              <p:cNvSpPr/>
              <p:nvPr/>
            </p:nvSpPr>
            <p:spPr>
              <a:xfrm>
                <a:off x="190944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47" name="CustomShape 195"/>
            <p:cNvSpPr/>
            <p:nvPr/>
          </p:nvSpPr>
          <p:spPr>
            <a:xfrm>
              <a:off x="245808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196"/>
            <p:cNvSpPr/>
            <p:nvPr/>
          </p:nvSpPr>
          <p:spPr>
            <a:xfrm>
              <a:off x="2507760" y="937116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CustomShape 197"/>
            <p:cNvSpPr/>
            <p:nvPr/>
          </p:nvSpPr>
          <p:spPr>
            <a:xfrm>
              <a:off x="306576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0" name="Group 198"/>
          <p:cNvGrpSpPr/>
          <p:nvPr/>
        </p:nvGrpSpPr>
        <p:grpSpPr>
          <a:xfrm>
            <a:off x="3446280" y="9103680"/>
            <a:ext cx="1495440" cy="567360"/>
            <a:chOff x="3446280" y="9103680"/>
            <a:chExt cx="1495440" cy="567360"/>
          </a:xfrm>
        </p:grpSpPr>
        <p:grpSp>
          <p:nvGrpSpPr>
            <p:cNvPr id="1151" name="Group 199"/>
            <p:cNvGrpSpPr/>
            <p:nvPr/>
          </p:nvGrpSpPr>
          <p:grpSpPr>
            <a:xfrm>
              <a:off x="3446280" y="9103680"/>
              <a:ext cx="1495440" cy="567360"/>
              <a:chOff x="3446280" y="9103680"/>
              <a:chExt cx="1495440" cy="567360"/>
            </a:xfrm>
          </p:grpSpPr>
          <p:sp>
            <p:nvSpPr>
              <p:cNvPr id="1152" name="CustomShape 200"/>
              <p:cNvSpPr/>
              <p:nvPr/>
            </p:nvSpPr>
            <p:spPr>
              <a:xfrm>
                <a:off x="36457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3" name="CustomShape 201"/>
              <p:cNvSpPr/>
              <p:nvPr/>
            </p:nvSpPr>
            <p:spPr>
              <a:xfrm>
                <a:off x="41443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4" name="CustomShape 202"/>
              <p:cNvSpPr/>
              <p:nvPr/>
            </p:nvSpPr>
            <p:spPr>
              <a:xfrm>
                <a:off x="464292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55" name="CustomShape 203"/>
              <p:cNvSpPr/>
              <p:nvPr/>
            </p:nvSpPr>
            <p:spPr>
              <a:xfrm>
                <a:off x="344628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56" name="CustomShape 204"/>
            <p:cNvSpPr/>
            <p:nvPr/>
          </p:nvSpPr>
          <p:spPr>
            <a:xfrm>
              <a:off x="39945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205"/>
            <p:cNvSpPr/>
            <p:nvPr/>
          </p:nvSpPr>
          <p:spPr>
            <a:xfrm>
              <a:off x="353736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206"/>
            <p:cNvSpPr/>
            <p:nvPr/>
          </p:nvSpPr>
          <p:spPr>
            <a:xfrm>
              <a:off x="46026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9" name="Group 207"/>
          <p:cNvGrpSpPr/>
          <p:nvPr/>
        </p:nvGrpSpPr>
        <p:grpSpPr>
          <a:xfrm>
            <a:off x="4977720" y="9103680"/>
            <a:ext cx="1495440" cy="567360"/>
            <a:chOff x="4977720" y="9103680"/>
            <a:chExt cx="1495440" cy="567360"/>
          </a:xfrm>
        </p:grpSpPr>
        <p:grpSp>
          <p:nvGrpSpPr>
            <p:cNvPr id="1160" name="Group 208"/>
            <p:cNvGrpSpPr/>
            <p:nvPr/>
          </p:nvGrpSpPr>
          <p:grpSpPr>
            <a:xfrm>
              <a:off x="4977720" y="9103680"/>
              <a:ext cx="1495440" cy="567360"/>
              <a:chOff x="4977720" y="9103680"/>
              <a:chExt cx="1495440" cy="567360"/>
            </a:xfrm>
          </p:grpSpPr>
          <p:sp>
            <p:nvSpPr>
              <p:cNvPr id="1161" name="CustomShape 209"/>
              <p:cNvSpPr/>
              <p:nvPr/>
            </p:nvSpPr>
            <p:spPr>
              <a:xfrm>
                <a:off x="5177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2" name="CustomShape 210"/>
              <p:cNvSpPr/>
              <p:nvPr/>
            </p:nvSpPr>
            <p:spPr>
              <a:xfrm>
                <a:off x="56757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3" name="CustomShape 211"/>
              <p:cNvSpPr/>
              <p:nvPr/>
            </p:nvSpPr>
            <p:spPr>
              <a:xfrm>
                <a:off x="61743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4" name="CustomShape 212"/>
              <p:cNvSpPr/>
              <p:nvPr/>
            </p:nvSpPr>
            <p:spPr>
              <a:xfrm>
                <a:off x="49777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65" name="CustomShape 213"/>
            <p:cNvSpPr/>
            <p:nvPr/>
          </p:nvSpPr>
          <p:spPr>
            <a:xfrm>
              <a:off x="5526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CustomShape 214"/>
            <p:cNvSpPr/>
            <p:nvPr/>
          </p:nvSpPr>
          <p:spPr>
            <a:xfrm>
              <a:off x="506880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CustomShape 215"/>
            <p:cNvSpPr/>
            <p:nvPr/>
          </p:nvSpPr>
          <p:spPr>
            <a:xfrm>
              <a:off x="511884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68" name="Group 216"/>
          <p:cNvGrpSpPr/>
          <p:nvPr/>
        </p:nvGrpSpPr>
        <p:grpSpPr>
          <a:xfrm>
            <a:off x="6512400" y="9103680"/>
            <a:ext cx="1495440" cy="567360"/>
            <a:chOff x="6512400" y="9103680"/>
            <a:chExt cx="1495440" cy="567360"/>
          </a:xfrm>
        </p:grpSpPr>
        <p:grpSp>
          <p:nvGrpSpPr>
            <p:cNvPr id="1169" name="Group 217"/>
            <p:cNvGrpSpPr/>
            <p:nvPr/>
          </p:nvGrpSpPr>
          <p:grpSpPr>
            <a:xfrm>
              <a:off x="6512400" y="9103680"/>
              <a:ext cx="1495440" cy="567360"/>
              <a:chOff x="6512400" y="9103680"/>
              <a:chExt cx="1495440" cy="567360"/>
            </a:xfrm>
          </p:grpSpPr>
          <p:sp>
            <p:nvSpPr>
              <p:cNvPr id="1170" name="CustomShape 218"/>
              <p:cNvSpPr/>
              <p:nvPr/>
            </p:nvSpPr>
            <p:spPr>
              <a:xfrm>
                <a:off x="67118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1" name="CustomShape 219"/>
              <p:cNvSpPr/>
              <p:nvPr/>
            </p:nvSpPr>
            <p:spPr>
              <a:xfrm>
                <a:off x="72104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2" name="CustomShape 220"/>
              <p:cNvSpPr/>
              <p:nvPr/>
            </p:nvSpPr>
            <p:spPr>
              <a:xfrm>
                <a:off x="77090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3" name="CustomShape 221"/>
              <p:cNvSpPr/>
              <p:nvPr/>
            </p:nvSpPr>
            <p:spPr>
              <a:xfrm>
                <a:off x="65124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74" name="CustomShape 222"/>
            <p:cNvSpPr/>
            <p:nvPr/>
          </p:nvSpPr>
          <p:spPr>
            <a:xfrm>
              <a:off x="756900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223"/>
            <p:cNvSpPr/>
            <p:nvPr/>
          </p:nvSpPr>
          <p:spPr>
            <a:xfrm>
              <a:off x="660384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6" name="CustomShape 224"/>
            <p:cNvSpPr/>
            <p:nvPr/>
          </p:nvSpPr>
          <p:spPr>
            <a:xfrm>
              <a:off x="6653520" y="93758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77" name="Group 225"/>
          <p:cNvGrpSpPr/>
          <p:nvPr/>
        </p:nvGrpSpPr>
        <p:grpSpPr>
          <a:xfrm>
            <a:off x="8035200" y="9103680"/>
            <a:ext cx="1495440" cy="567360"/>
            <a:chOff x="8035200" y="9103680"/>
            <a:chExt cx="1495440" cy="567360"/>
          </a:xfrm>
        </p:grpSpPr>
        <p:grpSp>
          <p:nvGrpSpPr>
            <p:cNvPr id="1178" name="Group 226"/>
            <p:cNvGrpSpPr/>
            <p:nvPr/>
          </p:nvGrpSpPr>
          <p:grpSpPr>
            <a:xfrm>
              <a:off x="8035200" y="9103680"/>
              <a:ext cx="1495440" cy="567360"/>
              <a:chOff x="8035200" y="9103680"/>
              <a:chExt cx="1495440" cy="567360"/>
            </a:xfrm>
          </p:grpSpPr>
          <p:sp>
            <p:nvSpPr>
              <p:cNvPr id="1179" name="CustomShape 227"/>
              <p:cNvSpPr/>
              <p:nvPr/>
            </p:nvSpPr>
            <p:spPr>
              <a:xfrm>
                <a:off x="82346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0" name="CustomShape 228"/>
              <p:cNvSpPr/>
              <p:nvPr/>
            </p:nvSpPr>
            <p:spPr>
              <a:xfrm>
                <a:off x="873324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1" name="CustomShape 229"/>
              <p:cNvSpPr/>
              <p:nvPr/>
            </p:nvSpPr>
            <p:spPr>
              <a:xfrm>
                <a:off x="923148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2" name="CustomShape 230"/>
              <p:cNvSpPr/>
              <p:nvPr/>
            </p:nvSpPr>
            <p:spPr>
              <a:xfrm>
                <a:off x="803520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83" name="CustomShape 231"/>
            <p:cNvSpPr/>
            <p:nvPr/>
          </p:nvSpPr>
          <p:spPr>
            <a:xfrm>
              <a:off x="909144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4" name="CustomShape 232"/>
            <p:cNvSpPr/>
            <p:nvPr/>
          </p:nvSpPr>
          <p:spPr>
            <a:xfrm>
              <a:off x="8126280" y="947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5" name="CustomShape 233"/>
            <p:cNvSpPr/>
            <p:nvPr/>
          </p:nvSpPr>
          <p:spPr>
            <a:xfrm>
              <a:off x="868320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6" name="Group 234"/>
          <p:cNvGrpSpPr/>
          <p:nvPr/>
        </p:nvGrpSpPr>
        <p:grpSpPr>
          <a:xfrm>
            <a:off x="9569520" y="9103680"/>
            <a:ext cx="1495440" cy="567360"/>
            <a:chOff x="9569520" y="9103680"/>
            <a:chExt cx="1495440" cy="567360"/>
          </a:xfrm>
        </p:grpSpPr>
        <p:grpSp>
          <p:nvGrpSpPr>
            <p:cNvPr id="1187" name="Group 235"/>
            <p:cNvGrpSpPr/>
            <p:nvPr/>
          </p:nvGrpSpPr>
          <p:grpSpPr>
            <a:xfrm>
              <a:off x="9569520" y="9103680"/>
              <a:ext cx="1495440" cy="567360"/>
              <a:chOff x="9569520" y="9103680"/>
              <a:chExt cx="1495440" cy="567360"/>
            </a:xfrm>
          </p:grpSpPr>
          <p:sp>
            <p:nvSpPr>
              <p:cNvPr id="1188" name="CustomShape 236"/>
              <p:cNvSpPr/>
              <p:nvPr/>
            </p:nvSpPr>
            <p:spPr>
              <a:xfrm>
                <a:off x="97689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89" name="CustomShape 237"/>
              <p:cNvSpPr/>
              <p:nvPr/>
            </p:nvSpPr>
            <p:spPr>
              <a:xfrm>
                <a:off x="102675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0" name="CustomShape 238"/>
              <p:cNvSpPr/>
              <p:nvPr/>
            </p:nvSpPr>
            <p:spPr>
              <a:xfrm>
                <a:off x="10766160" y="910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1" name="CustomShape 239"/>
              <p:cNvSpPr/>
              <p:nvPr/>
            </p:nvSpPr>
            <p:spPr>
              <a:xfrm>
                <a:off x="9569520" y="957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92" name="CustomShape 240"/>
            <p:cNvSpPr/>
            <p:nvPr/>
          </p:nvSpPr>
          <p:spPr>
            <a:xfrm>
              <a:off x="10625760" y="947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3" name="CustomShape 241"/>
            <p:cNvSpPr/>
            <p:nvPr/>
          </p:nvSpPr>
          <p:spPr>
            <a:xfrm>
              <a:off x="10675800" y="9375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CustomShape 242"/>
            <p:cNvSpPr/>
            <p:nvPr/>
          </p:nvSpPr>
          <p:spPr>
            <a:xfrm>
              <a:off x="10217520" y="947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95" name="Group 243"/>
          <p:cNvGrpSpPr/>
          <p:nvPr/>
        </p:nvGrpSpPr>
        <p:grpSpPr>
          <a:xfrm>
            <a:off x="3034440" y="3793680"/>
            <a:ext cx="1495440" cy="567360"/>
            <a:chOff x="3034440" y="3793680"/>
            <a:chExt cx="1495440" cy="567360"/>
          </a:xfrm>
        </p:grpSpPr>
        <p:grpSp>
          <p:nvGrpSpPr>
            <p:cNvPr id="1196" name="Group 244"/>
            <p:cNvGrpSpPr/>
            <p:nvPr/>
          </p:nvGrpSpPr>
          <p:grpSpPr>
            <a:xfrm>
              <a:off x="3034440" y="3793680"/>
              <a:ext cx="1495440" cy="567360"/>
              <a:chOff x="3034440" y="3793680"/>
              <a:chExt cx="1495440" cy="567360"/>
            </a:xfrm>
          </p:grpSpPr>
          <p:sp>
            <p:nvSpPr>
              <p:cNvPr id="1197" name="CustomShape 245"/>
              <p:cNvSpPr/>
              <p:nvPr/>
            </p:nvSpPr>
            <p:spPr>
              <a:xfrm>
                <a:off x="32338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8" name="CustomShape 246"/>
              <p:cNvSpPr/>
              <p:nvPr/>
            </p:nvSpPr>
            <p:spPr>
              <a:xfrm>
                <a:off x="37324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99" name="CustomShape 247"/>
              <p:cNvSpPr/>
              <p:nvPr/>
            </p:nvSpPr>
            <p:spPr>
              <a:xfrm>
                <a:off x="4231080" y="37936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0" name="CustomShape 248"/>
              <p:cNvSpPr/>
              <p:nvPr/>
            </p:nvSpPr>
            <p:spPr>
              <a:xfrm>
                <a:off x="3034440" y="426168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01" name="CustomShape 249"/>
            <p:cNvSpPr/>
            <p:nvPr/>
          </p:nvSpPr>
          <p:spPr>
            <a:xfrm>
              <a:off x="3094560" y="41626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2" name="CustomShape 250"/>
            <p:cNvSpPr/>
            <p:nvPr/>
          </p:nvSpPr>
          <p:spPr>
            <a:xfrm>
              <a:off x="4134960" y="41626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3" name="CustomShape 251"/>
            <p:cNvSpPr/>
            <p:nvPr/>
          </p:nvSpPr>
          <p:spPr>
            <a:xfrm>
              <a:off x="3682800" y="416268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04" name="Group 252"/>
          <p:cNvGrpSpPr/>
          <p:nvPr/>
        </p:nvGrpSpPr>
        <p:grpSpPr>
          <a:xfrm>
            <a:off x="6611040" y="5572800"/>
            <a:ext cx="1495440" cy="567360"/>
            <a:chOff x="6611040" y="5572800"/>
            <a:chExt cx="1495440" cy="567360"/>
          </a:xfrm>
        </p:grpSpPr>
        <p:grpSp>
          <p:nvGrpSpPr>
            <p:cNvPr id="1205" name="Group 253"/>
            <p:cNvGrpSpPr/>
            <p:nvPr/>
          </p:nvGrpSpPr>
          <p:grpSpPr>
            <a:xfrm>
              <a:off x="6611040" y="5572800"/>
              <a:ext cx="1495440" cy="567360"/>
              <a:chOff x="6611040" y="5572800"/>
              <a:chExt cx="1495440" cy="567360"/>
            </a:xfrm>
          </p:grpSpPr>
          <p:sp>
            <p:nvSpPr>
              <p:cNvPr id="1206" name="CustomShape 254"/>
              <p:cNvSpPr/>
              <p:nvPr/>
            </p:nvSpPr>
            <p:spPr>
              <a:xfrm>
                <a:off x="68104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7" name="CustomShape 255"/>
              <p:cNvSpPr/>
              <p:nvPr/>
            </p:nvSpPr>
            <p:spPr>
              <a:xfrm>
                <a:off x="73090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8" name="CustomShape 256"/>
              <p:cNvSpPr/>
              <p:nvPr/>
            </p:nvSpPr>
            <p:spPr>
              <a:xfrm>
                <a:off x="7807680" y="55728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09" name="CustomShape 257"/>
              <p:cNvSpPr/>
              <p:nvPr/>
            </p:nvSpPr>
            <p:spPr>
              <a:xfrm>
                <a:off x="6611040" y="60408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10" name="CustomShape 258"/>
            <p:cNvSpPr/>
            <p:nvPr/>
          </p:nvSpPr>
          <p:spPr>
            <a:xfrm>
              <a:off x="6670800" y="59418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1" name="CustomShape 259"/>
            <p:cNvSpPr/>
            <p:nvPr/>
          </p:nvSpPr>
          <p:spPr>
            <a:xfrm>
              <a:off x="7216200" y="59418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2" name="CustomShape 260"/>
            <p:cNvSpPr/>
            <p:nvPr/>
          </p:nvSpPr>
          <p:spPr>
            <a:xfrm>
              <a:off x="6757920" y="58449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13" name="Group 261"/>
          <p:cNvGrpSpPr/>
          <p:nvPr/>
        </p:nvGrpSpPr>
        <p:grpSpPr>
          <a:xfrm>
            <a:off x="4603680" y="6418080"/>
            <a:ext cx="1495440" cy="567720"/>
            <a:chOff x="4603680" y="6418080"/>
            <a:chExt cx="1495440" cy="567720"/>
          </a:xfrm>
        </p:grpSpPr>
        <p:grpSp>
          <p:nvGrpSpPr>
            <p:cNvPr id="1214" name="Group 262"/>
            <p:cNvGrpSpPr/>
            <p:nvPr/>
          </p:nvGrpSpPr>
          <p:grpSpPr>
            <a:xfrm>
              <a:off x="4603680" y="6418080"/>
              <a:ext cx="1495440" cy="567720"/>
              <a:chOff x="4603680" y="6418080"/>
              <a:chExt cx="1495440" cy="567720"/>
            </a:xfrm>
          </p:grpSpPr>
          <p:sp>
            <p:nvSpPr>
              <p:cNvPr id="1215" name="CustomShape 263"/>
              <p:cNvSpPr/>
              <p:nvPr/>
            </p:nvSpPr>
            <p:spPr>
              <a:xfrm>
                <a:off x="48031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6" name="CustomShape 264"/>
              <p:cNvSpPr/>
              <p:nvPr/>
            </p:nvSpPr>
            <p:spPr>
              <a:xfrm>
                <a:off x="53017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7" name="CustomShape 265"/>
              <p:cNvSpPr/>
              <p:nvPr/>
            </p:nvSpPr>
            <p:spPr>
              <a:xfrm>
                <a:off x="5800320" y="641808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18" name="CustomShape 266"/>
              <p:cNvSpPr/>
              <p:nvPr/>
            </p:nvSpPr>
            <p:spPr>
              <a:xfrm>
                <a:off x="4603680" y="68864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19" name="CustomShape 267"/>
            <p:cNvSpPr/>
            <p:nvPr/>
          </p:nvSpPr>
          <p:spPr>
            <a:xfrm>
              <a:off x="5151960" y="678708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0" name="CustomShape 268"/>
            <p:cNvSpPr/>
            <p:nvPr/>
          </p:nvSpPr>
          <p:spPr>
            <a:xfrm>
              <a:off x="5704200" y="678708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1" name="CustomShape 269"/>
            <p:cNvSpPr/>
            <p:nvPr/>
          </p:nvSpPr>
          <p:spPr>
            <a:xfrm>
              <a:off x="5251680" y="669024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22" name="Group 270"/>
          <p:cNvGrpSpPr/>
          <p:nvPr/>
        </p:nvGrpSpPr>
        <p:grpSpPr>
          <a:xfrm>
            <a:off x="3034440" y="7326000"/>
            <a:ext cx="1495440" cy="567360"/>
            <a:chOff x="3034440" y="7326000"/>
            <a:chExt cx="1495440" cy="567360"/>
          </a:xfrm>
        </p:grpSpPr>
        <p:grpSp>
          <p:nvGrpSpPr>
            <p:cNvPr id="1223" name="Group 271"/>
            <p:cNvGrpSpPr/>
            <p:nvPr/>
          </p:nvGrpSpPr>
          <p:grpSpPr>
            <a:xfrm>
              <a:off x="3034440" y="7326000"/>
              <a:ext cx="1495440" cy="567360"/>
              <a:chOff x="3034440" y="7326000"/>
              <a:chExt cx="1495440" cy="567360"/>
            </a:xfrm>
          </p:grpSpPr>
          <p:sp>
            <p:nvSpPr>
              <p:cNvPr id="1224" name="CustomShape 272"/>
              <p:cNvSpPr/>
              <p:nvPr/>
            </p:nvSpPr>
            <p:spPr>
              <a:xfrm>
                <a:off x="32338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5" name="CustomShape 273"/>
              <p:cNvSpPr/>
              <p:nvPr/>
            </p:nvSpPr>
            <p:spPr>
              <a:xfrm>
                <a:off x="37324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6" name="CustomShape 274"/>
              <p:cNvSpPr/>
              <p:nvPr/>
            </p:nvSpPr>
            <p:spPr>
              <a:xfrm>
                <a:off x="4231080" y="7326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27" name="CustomShape 275"/>
              <p:cNvSpPr/>
              <p:nvPr/>
            </p:nvSpPr>
            <p:spPr>
              <a:xfrm>
                <a:off x="3034440" y="7794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28" name="CustomShape 276"/>
            <p:cNvSpPr/>
            <p:nvPr/>
          </p:nvSpPr>
          <p:spPr>
            <a:xfrm>
              <a:off x="3583080" y="7695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9" name="CustomShape 277"/>
            <p:cNvSpPr/>
            <p:nvPr/>
          </p:nvSpPr>
          <p:spPr>
            <a:xfrm>
              <a:off x="3132000" y="7695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0" name="CustomShape 278"/>
            <p:cNvSpPr/>
            <p:nvPr/>
          </p:nvSpPr>
          <p:spPr>
            <a:xfrm>
              <a:off x="3682800" y="7598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1" name="Group 279"/>
          <p:cNvGrpSpPr/>
          <p:nvPr/>
        </p:nvGrpSpPr>
        <p:grpSpPr>
          <a:xfrm>
            <a:off x="6878160" y="6435000"/>
            <a:ext cx="1495440" cy="567360"/>
            <a:chOff x="6878160" y="6435000"/>
            <a:chExt cx="1495440" cy="567360"/>
          </a:xfrm>
        </p:grpSpPr>
        <p:grpSp>
          <p:nvGrpSpPr>
            <p:cNvPr id="1232" name="Group 280"/>
            <p:cNvGrpSpPr/>
            <p:nvPr/>
          </p:nvGrpSpPr>
          <p:grpSpPr>
            <a:xfrm>
              <a:off x="6878160" y="6435000"/>
              <a:ext cx="1495440" cy="567360"/>
              <a:chOff x="6878160" y="6435000"/>
              <a:chExt cx="1495440" cy="567360"/>
            </a:xfrm>
          </p:grpSpPr>
          <p:sp>
            <p:nvSpPr>
              <p:cNvPr id="1233" name="CustomShape 281"/>
              <p:cNvSpPr/>
              <p:nvPr/>
            </p:nvSpPr>
            <p:spPr>
              <a:xfrm>
                <a:off x="70776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4" name="CustomShape 282"/>
              <p:cNvSpPr/>
              <p:nvPr/>
            </p:nvSpPr>
            <p:spPr>
              <a:xfrm>
                <a:off x="75762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5" name="CustomShape 283"/>
              <p:cNvSpPr/>
              <p:nvPr/>
            </p:nvSpPr>
            <p:spPr>
              <a:xfrm>
                <a:off x="8074800" y="643500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36" name="CustomShape 284"/>
              <p:cNvSpPr/>
              <p:nvPr/>
            </p:nvSpPr>
            <p:spPr>
              <a:xfrm>
                <a:off x="6878160" y="690300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37" name="CustomShape 285"/>
            <p:cNvSpPr/>
            <p:nvPr/>
          </p:nvSpPr>
          <p:spPr>
            <a:xfrm>
              <a:off x="7916040" y="680400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8" name="CustomShape 286"/>
            <p:cNvSpPr/>
            <p:nvPr/>
          </p:nvSpPr>
          <p:spPr>
            <a:xfrm>
              <a:off x="7476480" y="680400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9" name="CustomShape 287"/>
            <p:cNvSpPr/>
            <p:nvPr/>
          </p:nvSpPr>
          <p:spPr>
            <a:xfrm>
              <a:off x="8015760" y="670716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0" name="Group 288"/>
          <p:cNvGrpSpPr/>
          <p:nvPr/>
        </p:nvGrpSpPr>
        <p:grpSpPr>
          <a:xfrm>
            <a:off x="8437680" y="7287840"/>
            <a:ext cx="1495440" cy="567360"/>
            <a:chOff x="8437680" y="7287840"/>
            <a:chExt cx="1495440" cy="567360"/>
          </a:xfrm>
        </p:grpSpPr>
        <p:grpSp>
          <p:nvGrpSpPr>
            <p:cNvPr id="1241" name="Group 289"/>
            <p:cNvGrpSpPr/>
            <p:nvPr/>
          </p:nvGrpSpPr>
          <p:grpSpPr>
            <a:xfrm>
              <a:off x="8437680" y="7287840"/>
              <a:ext cx="1495440" cy="567360"/>
              <a:chOff x="8437680" y="7287840"/>
              <a:chExt cx="1495440" cy="567360"/>
            </a:xfrm>
          </p:grpSpPr>
          <p:sp>
            <p:nvSpPr>
              <p:cNvPr id="1242" name="CustomShape 290"/>
              <p:cNvSpPr/>
              <p:nvPr/>
            </p:nvSpPr>
            <p:spPr>
              <a:xfrm>
                <a:off x="86371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3" name="CustomShape 291"/>
              <p:cNvSpPr/>
              <p:nvPr/>
            </p:nvSpPr>
            <p:spPr>
              <a:xfrm>
                <a:off x="91357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4" name="CustomShape 292"/>
              <p:cNvSpPr/>
              <p:nvPr/>
            </p:nvSpPr>
            <p:spPr>
              <a:xfrm>
                <a:off x="9634320" y="7287840"/>
                <a:ext cx="99360" cy="498240"/>
              </a:xfrm>
              <a:prstGeom prst="rect">
                <a:avLst/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45" name="CustomShape 293"/>
              <p:cNvSpPr/>
              <p:nvPr/>
            </p:nvSpPr>
            <p:spPr>
              <a:xfrm>
                <a:off x="8437680" y="7755840"/>
                <a:ext cx="1495440" cy="99360"/>
              </a:xfrm>
              <a:prstGeom prst="rect">
                <a:avLst/>
              </a:prstGeom>
              <a:solidFill>
                <a:schemeClr val="accent1">
                  <a:hueOff val="104794"/>
                  <a:lumOff val="-8431"/>
                </a:schemeClr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46" name="CustomShape 294"/>
            <p:cNvSpPr/>
            <p:nvPr/>
          </p:nvSpPr>
          <p:spPr>
            <a:xfrm>
              <a:off x="9475560" y="7656840"/>
              <a:ext cx="398520" cy="99360"/>
            </a:xfrm>
            <a:prstGeom prst="rect">
              <a:avLst/>
            </a:prstGeom>
            <a:solidFill>
              <a:schemeClr val="accent5">
                <a:hueOff val="-180946"/>
                <a:satOff val="-2351"/>
                <a:lumOff val="-8716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7" name="CustomShape 295"/>
            <p:cNvSpPr/>
            <p:nvPr/>
          </p:nvSpPr>
          <p:spPr>
            <a:xfrm>
              <a:off x="8528040" y="7656840"/>
              <a:ext cx="298800" cy="9936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8" name="CustomShape 296"/>
            <p:cNvSpPr/>
            <p:nvPr/>
          </p:nvSpPr>
          <p:spPr>
            <a:xfrm>
              <a:off x="9575280" y="7560000"/>
              <a:ext cx="199080" cy="99360"/>
            </a:xfrm>
            <a:prstGeom prst="rect">
              <a:avLst/>
            </a:prstGeom>
            <a:solidFill>
              <a:schemeClr val="accent5">
                <a:hueOff val="343847"/>
                <a:satOff val="6318"/>
                <a:lumOff val="8159"/>
              </a:scheme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49" name="Group 297"/>
          <p:cNvGrpSpPr/>
          <p:nvPr/>
        </p:nvGrpSpPr>
        <p:grpSpPr>
          <a:xfrm>
            <a:off x="8728200" y="931320"/>
            <a:ext cx="2425320" cy="4756320"/>
            <a:chOff x="8728200" y="931320"/>
            <a:chExt cx="2425320" cy="4756320"/>
          </a:xfrm>
        </p:grpSpPr>
        <p:sp>
          <p:nvSpPr>
            <p:cNvPr id="1250" name="CustomShape 298"/>
            <p:cNvSpPr/>
            <p:nvPr/>
          </p:nvSpPr>
          <p:spPr>
            <a:xfrm>
              <a:off x="9263880" y="2201400"/>
              <a:ext cx="862560" cy="3486240"/>
            </a:xfrm>
            <a:custGeom>
              <a:avLst/>
              <a:gdLst/>
              <a:ahLst/>
              <a:rect l="l" t="t" r="r" b="b"/>
              <a:pathLst>
                <a:path w="19047" h="21600">
                  <a:moveTo>
                    <a:pt x="0" y="21600"/>
                  </a:moveTo>
                  <a:cubicBezTo>
                    <a:pt x="15577" y="14051"/>
                    <a:pt x="21600" y="6851"/>
                    <a:pt x="18068" y="0"/>
                  </a:cubicBezTo>
                </a:path>
              </a:pathLst>
            </a:custGeom>
            <a:noFill/>
            <a:ln w="50760">
              <a:solidFill>
                <a:schemeClr val="accent4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1" name="CustomShape 299"/>
            <p:cNvSpPr/>
            <p:nvPr/>
          </p:nvSpPr>
          <p:spPr>
            <a:xfrm>
              <a:off x="8728200" y="931320"/>
              <a:ext cx="2425320" cy="1269720"/>
            </a:xfrm>
            <a:prstGeom prst="roundRect">
              <a:avLst>
                <a:gd name="adj" fmla="val 15000"/>
              </a:avLst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Solução</a:t>
              </a:r>
              <a:endParaRPr b="0" lang="pt-BR" sz="2800" spc="-1" strike="noStrike">
                <a:latin typeface="Arial"/>
              </a:endParaRPr>
            </a:p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ótimA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1252" name="CustomShape 300"/>
          <p:cNvSpPr/>
          <p:nvPr/>
        </p:nvSpPr>
        <p:spPr>
          <a:xfrm>
            <a:off x="6915240" y="3105000"/>
            <a:ext cx="672840" cy="672840"/>
          </a:xfrm>
          <a:prstGeom prst="ellipse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311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Picture 2" descr="Picture 2"/>
          <p:cNvPicPr/>
          <p:nvPr/>
        </p:nvPicPr>
        <p:blipFill>
          <a:blip r:embed="rId1"/>
          <a:stretch/>
        </p:blipFill>
        <p:spPr>
          <a:xfrm>
            <a:off x="1691640" y="2080080"/>
            <a:ext cx="9621000" cy="58917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Picture 2" descr="Picture 2"/>
          <p:cNvPicPr/>
          <p:nvPr/>
        </p:nvPicPr>
        <p:blipFill>
          <a:blip r:embed="rId1"/>
          <a:stretch/>
        </p:blipFill>
        <p:spPr>
          <a:xfrm>
            <a:off x="1691640" y="2080080"/>
            <a:ext cx="9621000" cy="5891760"/>
          </a:xfrm>
          <a:prstGeom prst="rect">
            <a:avLst/>
          </a:prstGeom>
          <a:ln w="12600">
            <a:noFill/>
          </a:ln>
        </p:spPr>
      </p:pic>
      <p:sp>
        <p:nvSpPr>
          <p:cNvPr id="1921" name="CustomShape 1"/>
          <p:cNvSpPr/>
          <p:nvPr/>
        </p:nvSpPr>
        <p:spPr>
          <a:xfrm>
            <a:off x="7861680" y="6528600"/>
            <a:ext cx="2069640" cy="17960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quantidade de peças fora do lugar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22" name="CustomShape 2"/>
          <p:cNvSpPr/>
          <p:nvPr/>
        </p:nvSpPr>
        <p:spPr>
          <a:xfrm>
            <a:off x="10535040" y="6871680"/>
            <a:ext cx="38232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Tw Cen MT"/>
                <a:ea typeface="Tw Cen MT"/>
              </a:rPr>
              <a:t>7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23" name="CustomShape 3"/>
          <p:cNvSpPr/>
          <p:nvPr/>
        </p:nvSpPr>
        <p:spPr>
          <a:xfrm>
            <a:off x="9864720" y="6725160"/>
            <a:ext cx="500400" cy="879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5100" spc="-1" strike="noStrike">
                <a:solidFill>
                  <a:srgbClr val="000000"/>
                </a:solidFill>
                <a:latin typeface="Avenir Book"/>
                <a:ea typeface="Avenir Book"/>
              </a:rPr>
              <a:t>=</a:t>
            </a:r>
            <a:endParaRPr b="0" lang="pt-BR" sz="5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Picture 2" descr="Picture 2"/>
          <p:cNvPicPr/>
          <p:nvPr/>
        </p:nvPicPr>
        <p:blipFill>
          <a:blip r:embed="rId1"/>
          <a:stretch/>
        </p:blipFill>
        <p:spPr>
          <a:xfrm>
            <a:off x="1573200" y="1820520"/>
            <a:ext cx="9857880" cy="6112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5" name="Table 1"/>
          <p:cNvGraphicFramePr/>
          <p:nvPr/>
        </p:nvGraphicFramePr>
        <p:xfrm>
          <a:off x="1264320" y="2927880"/>
          <a:ext cx="10475640" cy="6005160"/>
        </p:xfrm>
        <a:graphic>
          <a:graphicData uri="http://schemas.openxmlformats.org/drawingml/2006/table">
            <a:tbl>
              <a:tblPr/>
              <a:tblGrid>
                <a:gridCol w="3881520"/>
                <a:gridCol w="1356120"/>
                <a:gridCol w="2619000"/>
                <a:gridCol w="2619000"/>
              </a:tblGrid>
              <a:tr h="2001600">
                <a:tc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2001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custo uniforme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112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6300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4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360000000</a:t>
                      </a:r>
                      <a:endParaRPr b="0" lang="pt-BR" sz="3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2001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A* (fora de lugar)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13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39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227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26" name="CustomShape 2"/>
          <p:cNvSpPr/>
          <p:nvPr/>
        </p:nvSpPr>
        <p:spPr>
          <a:xfrm>
            <a:off x="683640" y="468720"/>
            <a:ext cx="11935080" cy="1919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Número de nós expandidos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em função DE N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7" name="Picture 2" descr="Picture 2"/>
          <p:cNvPicPr/>
          <p:nvPr/>
        </p:nvPicPr>
        <p:blipFill>
          <a:blip r:embed="rId1"/>
          <a:stretch/>
        </p:blipFill>
        <p:spPr>
          <a:xfrm>
            <a:off x="2282040" y="2161080"/>
            <a:ext cx="8440560" cy="5171400"/>
          </a:xfrm>
          <a:prstGeom prst="rect">
            <a:avLst/>
          </a:prstGeom>
          <a:ln w="12600">
            <a:noFill/>
          </a:ln>
        </p:spPr>
      </p:pic>
      <p:sp>
        <p:nvSpPr>
          <p:cNvPr id="1928" name="CustomShape 1"/>
          <p:cNvSpPr/>
          <p:nvPr/>
        </p:nvSpPr>
        <p:spPr>
          <a:xfrm>
            <a:off x="4702680" y="6576840"/>
            <a:ext cx="2358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Tw Cen MT"/>
                <a:ea typeface="Tw Cen MT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Picture 2" descr="Picture 2"/>
          <p:cNvPicPr/>
          <p:nvPr/>
        </p:nvPicPr>
        <p:blipFill>
          <a:blip r:embed="rId1"/>
          <a:stretch/>
        </p:blipFill>
        <p:spPr>
          <a:xfrm>
            <a:off x="2282040" y="2161080"/>
            <a:ext cx="8440560" cy="5171400"/>
          </a:xfrm>
          <a:prstGeom prst="rect">
            <a:avLst/>
          </a:prstGeom>
          <a:ln w="12600">
            <a:noFill/>
          </a:ln>
        </p:spPr>
      </p:pic>
      <p:sp>
        <p:nvSpPr>
          <p:cNvPr id="1930" name="CustomShape 1"/>
          <p:cNvSpPr/>
          <p:nvPr/>
        </p:nvSpPr>
        <p:spPr>
          <a:xfrm>
            <a:off x="4702680" y="6576840"/>
            <a:ext cx="2358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Tw Cen MT"/>
                <a:ea typeface="Tw Cen MT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1" name="CustomShape 2"/>
          <p:cNvSpPr/>
          <p:nvPr/>
        </p:nvSpPr>
        <p:spPr>
          <a:xfrm>
            <a:off x="7734600" y="5516280"/>
            <a:ext cx="2894040" cy="26492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no. de movimentos necessário para colocar cada peça em seu lugar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32" name="CustomShape 3"/>
          <p:cNvSpPr/>
          <p:nvPr/>
        </p:nvSpPr>
        <p:spPr>
          <a:xfrm>
            <a:off x="11328480" y="6310080"/>
            <a:ext cx="67320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Tw Cen MT"/>
                <a:ea typeface="Tw Cen MT"/>
              </a:rPr>
              <a:t>10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33" name="CustomShape 4"/>
          <p:cNvSpPr/>
          <p:nvPr/>
        </p:nvSpPr>
        <p:spPr>
          <a:xfrm>
            <a:off x="10677240" y="6163560"/>
            <a:ext cx="500400" cy="879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5100" spc="-1" strike="noStrike">
                <a:solidFill>
                  <a:srgbClr val="000000"/>
                </a:solidFill>
                <a:latin typeface="Avenir Book"/>
                <a:ea typeface="Avenir Book"/>
              </a:rPr>
              <a:t>=</a:t>
            </a:r>
            <a:endParaRPr b="0" lang="pt-BR" sz="5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Picture 2" descr="Picture 2"/>
          <p:cNvPicPr/>
          <p:nvPr/>
        </p:nvPicPr>
        <p:blipFill>
          <a:blip r:embed="rId1"/>
          <a:stretch/>
        </p:blipFill>
        <p:spPr>
          <a:xfrm>
            <a:off x="1177920" y="1576800"/>
            <a:ext cx="10648080" cy="6599520"/>
          </a:xfrm>
          <a:prstGeom prst="rect">
            <a:avLst/>
          </a:prstGeom>
          <a:ln w="12600">
            <a:noFill/>
          </a:ln>
        </p:spPr>
      </p:pic>
      <p:sp>
        <p:nvSpPr>
          <p:cNvPr id="1935" name="CustomShape 1"/>
          <p:cNvSpPr/>
          <p:nvPr/>
        </p:nvSpPr>
        <p:spPr>
          <a:xfrm>
            <a:off x="4893480" y="2106360"/>
            <a:ext cx="2358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Tw Cen MT"/>
                <a:ea typeface="Tw Cen MT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6" name="CustomShape 2"/>
          <p:cNvSpPr/>
          <p:nvPr/>
        </p:nvSpPr>
        <p:spPr>
          <a:xfrm>
            <a:off x="4893480" y="7326000"/>
            <a:ext cx="2358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Tw Cen MT"/>
                <a:ea typeface="Tw Cen MT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Número de peças fora de lugar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Soma de no. de movimentos necessários para cada colocar cada peça em seu lugar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3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Qual heurística é Melhor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939" name="Picture 2" descr="Picture 2"/>
          <p:cNvPicPr/>
          <p:nvPr/>
        </p:nvPicPr>
        <p:blipFill>
          <a:blip r:embed="rId1"/>
          <a:srcRect l="24001" t="73103" r="36179" b="0"/>
          <a:stretch/>
        </p:blipFill>
        <p:spPr>
          <a:xfrm>
            <a:off x="1092600" y="5760720"/>
            <a:ext cx="3830760" cy="1584720"/>
          </a:xfrm>
          <a:prstGeom prst="rect">
            <a:avLst/>
          </a:prstGeom>
          <a:ln w="12600">
            <a:noFill/>
          </a:ln>
        </p:spPr>
      </p:pic>
      <p:pic>
        <p:nvPicPr>
          <p:cNvPr id="1940" name="Picture 2" descr="Picture 2"/>
          <p:cNvPicPr/>
          <p:nvPr/>
        </p:nvPicPr>
        <p:blipFill>
          <a:blip r:embed="rId2"/>
          <a:srcRect l="25264" t="73488" r="35913" b="0"/>
          <a:stretch/>
        </p:blipFill>
        <p:spPr>
          <a:xfrm>
            <a:off x="7783560" y="5760720"/>
            <a:ext cx="3786840" cy="1585080"/>
          </a:xfrm>
          <a:prstGeom prst="rect">
            <a:avLst/>
          </a:prstGeom>
          <a:ln w="12600">
            <a:noFill/>
          </a:ln>
        </p:spPr>
      </p:pic>
      <p:sp>
        <p:nvSpPr>
          <p:cNvPr id="1941" name="CustomShape 3"/>
          <p:cNvSpPr/>
          <p:nvPr/>
        </p:nvSpPr>
        <p:spPr>
          <a:xfrm>
            <a:off x="5226480" y="6259680"/>
            <a:ext cx="38232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Tw Cen MT"/>
                <a:ea typeface="Tw Cen MT"/>
              </a:rPr>
              <a:t>7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42" name="CustomShape 4"/>
          <p:cNvSpPr/>
          <p:nvPr/>
        </p:nvSpPr>
        <p:spPr>
          <a:xfrm>
            <a:off x="11734920" y="6259680"/>
            <a:ext cx="67320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Tw Cen MT"/>
                <a:ea typeface="Tw Cen MT"/>
              </a:rPr>
              <a:t>10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943" name="CustomShape 5"/>
          <p:cNvSpPr/>
          <p:nvPr/>
        </p:nvSpPr>
        <p:spPr>
          <a:xfrm>
            <a:off x="8108280" y="6462360"/>
            <a:ext cx="308880" cy="50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700" spc="-1" strike="noStrike">
                <a:solidFill>
                  <a:srgbClr val="000000"/>
                </a:solidFill>
                <a:latin typeface="Tw Cen MT"/>
                <a:ea typeface="Tw Cen MT"/>
              </a:rPr>
              <a:t>2</a:t>
            </a:r>
            <a:endParaRPr b="0" lang="pt-BR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4" name="Table 1"/>
          <p:cNvGraphicFramePr/>
          <p:nvPr/>
        </p:nvGraphicFramePr>
        <p:xfrm>
          <a:off x="1264320" y="2963880"/>
          <a:ext cx="10475640" cy="6005160"/>
        </p:xfrm>
        <a:graphic>
          <a:graphicData uri="http://schemas.openxmlformats.org/drawingml/2006/table">
            <a:tbl>
              <a:tblPr/>
              <a:tblGrid>
                <a:gridCol w="3895200"/>
                <a:gridCol w="1342440"/>
                <a:gridCol w="2619000"/>
                <a:gridCol w="2619000"/>
              </a:tblGrid>
              <a:tr h="1501200">
                <a:tc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15012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custo uniforme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112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6300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4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360000000</a:t>
                      </a:r>
                      <a:endParaRPr b="0" lang="pt-BR" sz="3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  <a:tr h="15012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A* (fora de lugar)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13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39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227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c52060">
                        <a:alpha val="25000"/>
                      </a:srgbClr>
                    </a:solidFill>
                  </a:tcPr>
                </a:tc>
              </a:tr>
              <a:tr h="1501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A* (no. de mov.)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12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25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838787"/>
                          </a:solidFill>
                          <a:latin typeface="DIN Condensed"/>
                          <a:ea typeface="DIN Condensed"/>
                        </a:rPr>
                        <a:t>73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945" name="CustomShape 2"/>
          <p:cNvSpPr/>
          <p:nvPr/>
        </p:nvSpPr>
        <p:spPr>
          <a:xfrm>
            <a:off x="166320" y="468720"/>
            <a:ext cx="12177360" cy="1919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Número de nós expandidos 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em função DE N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domina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(n) ≥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(n) para todo 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</a:t>
            </a:r>
            <a:r>
              <a:rPr b="0" lang="pt-BR" sz="34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é melhor estimativa de custo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menos estados expandidos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Suponha h1 e h2 são incomparáveis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Como obter 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≥ 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,h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dominância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TextShape 1"/>
          <p:cNvSpPr txBox="1"/>
          <p:nvPr/>
        </p:nvSpPr>
        <p:spPr>
          <a:xfrm>
            <a:off x="406440" y="18223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cega ou não-informada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Usa apenas conhecimento da especificação do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problema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em profundidade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em largura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Busca de custo uniforme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5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métodos de 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255" name="Group 3"/>
          <p:cNvGrpSpPr/>
          <p:nvPr/>
        </p:nvGrpSpPr>
        <p:grpSpPr>
          <a:xfrm>
            <a:off x="10352160" y="3510000"/>
            <a:ext cx="2449080" cy="2276280"/>
            <a:chOff x="10352160" y="3510000"/>
            <a:chExt cx="2449080" cy="2276280"/>
          </a:xfrm>
        </p:grpSpPr>
        <p:sp>
          <p:nvSpPr>
            <p:cNvPr id="1256" name="CustomShape 4"/>
            <p:cNvSpPr/>
            <p:nvPr/>
          </p:nvSpPr>
          <p:spPr>
            <a:xfrm>
              <a:off x="10353600" y="3569760"/>
              <a:ext cx="1594800" cy="21369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546"/>
                  </a:lnTo>
                  <a:cubicBezTo>
                    <a:pt x="21181" y="17572"/>
                    <a:pt x="19898" y="13452"/>
                    <a:pt x="19479" y="9478"/>
                  </a:cubicBezTo>
                  <a:lnTo>
                    <a:pt x="1645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57" name="Group 5"/>
            <p:cNvGrpSpPr/>
            <p:nvPr/>
          </p:nvGrpSpPr>
          <p:grpSpPr>
            <a:xfrm>
              <a:off x="10352160" y="3510000"/>
              <a:ext cx="2449080" cy="2276280"/>
              <a:chOff x="10352160" y="3510000"/>
              <a:chExt cx="2449080" cy="2276280"/>
            </a:xfrm>
          </p:grpSpPr>
          <p:sp>
            <p:nvSpPr>
              <p:cNvPr id="1258" name="CustomShape 6"/>
              <p:cNvSpPr/>
              <p:nvPr/>
            </p:nvSpPr>
            <p:spPr>
              <a:xfrm>
                <a:off x="10352160" y="3568320"/>
                <a:ext cx="2449080" cy="21369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718" y="0"/>
                    </a:lnTo>
                    <a:lnTo>
                      <a:pt x="0" y="21600"/>
                    </a:lnTo>
                    <a:close/>
                  </a:path>
                </a:pathLst>
              </a:custGeom>
              <a:noFill/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59" name="CustomShape 7"/>
              <p:cNvSpPr/>
              <p:nvPr/>
            </p:nvSpPr>
            <p:spPr>
              <a:xfrm>
                <a:off x="11485440" y="3510000"/>
                <a:ext cx="149760" cy="149760"/>
              </a:xfrm>
              <a:prstGeom prst="ellipse">
                <a:avLst/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60" name="CustomShape 8"/>
              <p:cNvSpPr/>
              <p:nvPr/>
            </p:nvSpPr>
            <p:spPr>
              <a:xfrm>
                <a:off x="11896920" y="5636520"/>
                <a:ext cx="149760" cy="149760"/>
              </a:xfrm>
              <a:prstGeom prst="ellipse">
                <a:avLst/>
              </a:prstGeom>
              <a:solidFill>
                <a:srgbClr val="ff9999"/>
              </a:solidFill>
              <a:ln w="936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61" name="CustomShape 9"/>
            <p:cNvSpPr/>
            <p:nvPr/>
          </p:nvSpPr>
          <p:spPr>
            <a:xfrm>
              <a:off x="10388160" y="3614760"/>
              <a:ext cx="1148760" cy="2073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18004" y="21544"/>
                  </a:lnTo>
                  <a:cubicBezTo>
                    <a:pt x="17656" y="17448"/>
                    <a:pt x="19552" y="13394"/>
                    <a:pt x="19202" y="9299"/>
                  </a:cubicBez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2" name="CustomShape 10"/>
            <p:cNvSpPr/>
            <p:nvPr/>
          </p:nvSpPr>
          <p:spPr>
            <a:xfrm>
              <a:off x="10388160" y="3614760"/>
              <a:ext cx="1148760" cy="2103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287"/>
                  </a:moveTo>
                  <a:lnTo>
                    <a:pt x="8414" y="21600"/>
                  </a:lnTo>
                  <a:cubicBezTo>
                    <a:pt x="8202" y="17564"/>
                    <a:pt x="11809" y="16346"/>
                    <a:pt x="14407" y="9818"/>
                  </a:cubicBezTo>
                  <a:lnTo>
                    <a:pt x="21600" y="0"/>
                  </a:lnTo>
                  <a:lnTo>
                    <a:pt x="0" y="21287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3" name="CustomShape 11"/>
            <p:cNvSpPr/>
            <p:nvPr/>
          </p:nvSpPr>
          <p:spPr>
            <a:xfrm>
              <a:off x="12088440" y="4762440"/>
              <a:ext cx="149760" cy="1497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64" name="Group 12"/>
          <p:cNvGrpSpPr/>
          <p:nvPr/>
        </p:nvGrpSpPr>
        <p:grpSpPr>
          <a:xfrm>
            <a:off x="7848720" y="4886280"/>
            <a:ext cx="2539440" cy="2276280"/>
            <a:chOff x="7848720" y="4886280"/>
            <a:chExt cx="2539440" cy="2276280"/>
          </a:xfrm>
        </p:grpSpPr>
        <p:sp>
          <p:nvSpPr>
            <p:cNvPr id="1265" name="CustomShape 13"/>
            <p:cNvSpPr/>
            <p:nvPr/>
          </p:nvSpPr>
          <p:spPr>
            <a:xfrm>
              <a:off x="8695800" y="4963320"/>
              <a:ext cx="837000" cy="718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6" name="CustomShape 14"/>
            <p:cNvSpPr/>
            <p:nvPr/>
          </p:nvSpPr>
          <p:spPr>
            <a:xfrm>
              <a:off x="8362440" y="4963320"/>
              <a:ext cx="1496880" cy="127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7" name="CustomShape 15"/>
            <p:cNvSpPr/>
            <p:nvPr/>
          </p:nvSpPr>
          <p:spPr>
            <a:xfrm>
              <a:off x="8540280" y="4968720"/>
              <a:ext cx="1148400" cy="100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16"/>
            <p:cNvSpPr/>
            <p:nvPr/>
          </p:nvSpPr>
          <p:spPr>
            <a:xfrm>
              <a:off x="7848720" y="4946760"/>
              <a:ext cx="2539440" cy="2215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9" name="CustomShape 17"/>
            <p:cNvSpPr/>
            <p:nvPr/>
          </p:nvSpPr>
          <p:spPr>
            <a:xfrm>
              <a:off x="9023760" y="488628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0" name="CustomShape 18"/>
            <p:cNvSpPr/>
            <p:nvPr/>
          </p:nvSpPr>
          <p:spPr>
            <a:xfrm>
              <a:off x="8822520" y="525528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1" name="CustomShape 19"/>
            <p:cNvSpPr/>
            <p:nvPr/>
          </p:nvSpPr>
          <p:spPr>
            <a:xfrm>
              <a:off x="9235800" y="5247000"/>
              <a:ext cx="155160" cy="15516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2" name="CustomShape 20"/>
            <p:cNvSpPr/>
            <p:nvPr/>
          </p:nvSpPr>
          <p:spPr>
            <a:xfrm>
              <a:off x="8935560" y="5125680"/>
              <a:ext cx="237960" cy="303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3" name="CustomShape 21"/>
            <p:cNvSpPr/>
            <p:nvPr/>
          </p:nvSpPr>
          <p:spPr>
            <a:xfrm>
              <a:off x="8920440" y="5085720"/>
              <a:ext cx="385200" cy="7416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4" name="CustomShape 22"/>
            <p:cNvSpPr/>
            <p:nvPr/>
          </p:nvSpPr>
          <p:spPr>
            <a:xfrm>
              <a:off x="9268920" y="4910760"/>
              <a:ext cx="258480" cy="303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b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75" name="CustomShape 23"/>
            <p:cNvSpPr/>
            <p:nvPr/>
          </p:nvSpPr>
          <p:spPr>
            <a:xfrm>
              <a:off x="9450720" y="6157440"/>
              <a:ext cx="155160" cy="15516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6" name="CustomShape 24"/>
            <p:cNvSpPr/>
            <p:nvPr/>
          </p:nvSpPr>
          <p:spPr>
            <a:xfrm>
              <a:off x="8888760" y="4968720"/>
              <a:ext cx="443160" cy="363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069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691" y="0"/>
                  </a:ln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7" name="Group 25"/>
          <p:cNvGrpSpPr/>
          <p:nvPr/>
        </p:nvGrpSpPr>
        <p:grpSpPr>
          <a:xfrm>
            <a:off x="5469840" y="7011720"/>
            <a:ext cx="2667240" cy="2276280"/>
            <a:chOff x="5469840" y="7011720"/>
            <a:chExt cx="2667240" cy="2276280"/>
          </a:xfrm>
        </p:grpSpPr>
        <p:sp>
          <p:nvSpPr>
            <p:cNvPr id="1278" name="CustomShape 26"/>
            <p:cNvSpPr/>
            <p:nvPr/>
          </p:nvSpPr>
          <p:spPr>
            <a:xfrm>
              <a:off x="5882040" y="7032600"/>
              <a:ext cx="1361520" cy="1882080"/>
            </a:xfrm>
            <a:custGeom>
              <a:avLst/>
              <a:gdLst/>
              <a:ahLst/>
              <a:rect l="l" t="t" r="r" b="b"/>
              <a:pathLst>
                <a:path w="21600" h="20264">
                  <a:moveTo>
                    <a:pt x="13495" y="1026"/>
                  </a:moveTo>
                  <a:cubicBezTo>
                    <a:pt x="15150" y="2595"/>
                    <a:pt x="21112" y="8830"/>
                    <a:pt x="21600" y="10789"/>
                  </a:cubicBezTo>
                  <a:cubicBezTo>
                    <a:pt x="20433" y="10832"/>
                    <a:pt x="16911" y="12229"/>
                    <a:pt x="16380" y="12747"/>
                  </a:cubicBezTo>
                  <a:cubicBezTo>
                    <a:pt x="16359" y="13410"/>
                    <a:pt x="17335" y="18421"/>
                    <a:pt x="14662" y="19486"/>
                  </a:cubicBezTo>
                  <a:cubicBezTo>
                    <a:pt x="14046" y="20163"/>
                    <a:pt x="13283" y="20192"/>
                    <a:pt x="12158" y="20264"/>
                  </a:cubicBezTo>
                  <a:cubicBezTo>
                    <a:pt x="11267" y="20120"/>
                    <a:pt x="11118" y="20120"/>
                    <a:pt x="10439" y="19803"/>
                  </a:cubicBezTo>
                  <a:cubicBezTo>
                    <a:pt x="10057" y="19429"/>
                    <a:pt x="9187" y="18838"/>
                    <a:pt x="8615" y="18565"/>
                  </a:cubicBezTo>
                  <a:cubicBezTo>
                    <a:pt x="7851" y="17845"/>
                    <a:pt x="8275" y="18176"/>
                    <a:pt x="7363" y="17557"/>
                  </a:cubicBezTo>
                  <a:cubicBezTo>
                    <a:pt x="5856" y="16534"/>
                    <a:pt x="7426" y="17298"/>
                    <a:pt x="6450" y="16851"/>
                  </a:cubicBezTo>
                  <a:cubicBezTo>
                    <a:pt x="5007" y="15426"/>
                    <a:pt x="2440" y="15714"/>
                    <a:pt x="0" y="15670"/>
                  </a:cubicBezTo>
                  <a:cubicBezTo>
                    <a:pt x="976" y="13136"/>
                    <a:pt x="9760" y="3531"/>
                    <a:pt x="12009" y="1098"/>
                  </a:cubicBezTo>
                  <a:cubicBezTo>
                    <a:pt x="14259" y="-1336"/>
                    <a:pt x="13198" y="1040"/>
                    <a:pt x="13495" y="1026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9" name="CustomShape 27"/>
            <p:cNvSpPr/>
            <p:nvPr/>
          </p:nvSpPr>
          <p:spPr>
            <a:xfrm>
              <a:off x="6010200" y="7011720"/>
              <a:ext cx="1155600" cy="150156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0" name="CustomShape 28"/>
            <p:cNvSpPr/>
            <p:nvPr/>
          </p:nvSpPr>
          <p:spPr>
            <a:xfrm>
              <a:off x="6525360" y="7228080"/>
              <a:ext cx="231120" cy="2952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…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81" name="CustomShape 29"/>
            <p:cNvSpPr/>
            <p:nvPr/>
          </p:nvSpPr>
          <p:spPr>
            <a:xfrm>
              <a:off x="5469840" y="7054200"/>
              <a:ext cx="2466720" cy="2152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21600"/>
                  </a:lnTo>
                  <a:lnTo>
                    <a:pt x="10718" y="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2" name="CustomShape 30"/>
            <p:cNvSpPr/>
            <p:nvPr/>
          </p:nvSpPr>
          <p:spPr>
            <a:xfrm>
              <a:off x="6415560" y="7354080"/>
              <a:ext cx="150840" cy="1508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3" name="CustomShape 31"/>
            <p:cNvSpPr/>
            <p:nvPr/>
          </p:nvSpPr>
          <p:spPr>
            <a:xfrm>
              <a:off x="6816960" y="7345800"/>
              <a:ext cx="150840" cy="1508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4" name="CustomShape 32"/>
            <p:cNvSpPr/>
            <p:nvPr/>
          </p:nvSpPr>
          <p:spPr>
            <a:xfrm>
              <a:off x="6510600" y="7189560"/>
              <a:ext cx="374400" cy="72000"/>
            </a:xfrm>
            <a:custGeom>
              <a:avLst/>
              <a:gdLst/>
              <a:ahLst/>
              <a:rect l="l" t="t" r="r" b="b"/>
              <a:pathLst>
                <a:path w="21600" h="20876">
                  <a:moveTo>
                    <a:pt x="0" y="4243"/>
                  </a:moveTo>
                  <a:cubicBezTo>
                    <a:pt x="4011" y="12729"/>
                    <a:pt x="8023" y="21600"/>
                    <a:pt x="11649" y="20829"/>
                  </a:cubicBezTo>
                  <a:cubicBezTo>
                    <a:pt x="15274" y="20057"/>
                    <a:pt x="18437" y="10029"/>
                    <a:pt x="21600" y="0"/>
                  </a:cubicBezTo>
                </a:path>
              </a:pathLst>
            </a:custGeom>
            <a:noFill/>
            <a:ln w="93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5" name="CustomShape 33"/>
            <p:cNvSpPr/>
            <p:nvPr/>
          </p:nvSpPr>
          <p:spPr>
            <a:xfrm>
              <a:off x="6138720" y="9137160"/>
              <a:ext cx="150840" cy="150840"/>
            </a:xfrm>
            <a:prstGeom prst="ellipse">
              <a:avLst/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6" name="CustomShape 34"/>
            <p:cNvSpPr/>
            <p:nvPr/>
          </p:nvSpPr>
          <p:spPr>
            <a:xfrm>
              <a:off x="7025760" y="8230320"/>
              <a:ext cx="150840" cy="1508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7" name="CustomShape 35"/>
            <p:cNvSpPr/>
            <p:nvPr/>
          </p:nvSpPr>
          <p:spPr>
            <a:xfrm>
              <a:off x="6621840" y="8698320"/>
              <a:ext cx="150840" cy="150840"/>
            </a:xfrm>
            <a:prstGeom prst="ellipse">
              <a:avLst/>
            </a:prstGeom>
            <a:solidFill>
              <a:srgbClr val="ff9999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8" name="CustomShape 36"/>
            <p:cNvSpPr/>
            <p:nvPr/>
          </p:nvSpPr>
          <p:spPr>
            <a:xfrm>
              <a:off x="6267240" y="7039080"/>
              <a:ext cx="705960" cy="960840"/>
            </a:xfrm>
            <a:custGeom>
              <a:avLst/>
              <a:gdLst/>
              <a:ahLst/>
              <a:rect l="l" t="t" r="r" b="b"/>
              <a:pathLst>
                <a:path w="21600" h="20209">
                  <a:moveTo>
                    <a:pt x="13496" y="1065"/>
                  </a:moveTo>
                  <a:cubicBezTo>
                    <a:pt x="15150" y="2698"/>
                    <a:pt x="21112" y="9182"/>
                    <a:pt x="21600" y="11219"/>
                  </a:cubicBezTo>
                  <a:cubicBezTo>
                    <a:pt x="20434" y="11264"/>
                    <a:pt x="16911" y="12718"/>
                    <a:pt x="16379" y="13258"/>
                  </a:cubicBezTo>
                  <a:cubicBezTo>
                    <a:pt x="15079" y="14098"/>
                    <a:pt x="15332" y="15597"/>
                    <a:pt x="14401" y="16755"/>
                  </a:cubicBezTo>
                  <a:cubicBezTo>
                    <a:pt x="13472" y="17913"/>
                    <a:pt x="11664" y="19701"/>
                    <a:pt x="10800" y="20209"/>
                  </a:cubicBezTo>
                  <a:cubicBezTo>
                    <a:pt x="10418" y="19818"/>
                    <a:pt x="9186" y="19593"/>
                    <a:pt x="8614" y="19308"/>
                  </a:cubicBezTo>
                  <a:cubicBezTo>
                    <a:pt x="7852" y="18559"/>
                    <a:pt x="8275" y="18902"/>
                    <a:pt x="7363" y="18259"/>
                  </a:cubicBezTo>
                  <a:cubicBezTo>
                    <a:pt x="5856" y="17196"/>
                    <a:pt x="6977" y="17220"/>
                    <a:pt x="6000" y="16755"/>
                  </a:cubicBezTo>
                  <a:cubicBezTo>
                    <a:pt x="4558" y="15273"/>
                    <a:pt x="2441" y="16340"/>
                    <a:pt x="0" y="16297"/>
                  </a:cubicBezTo>
                  <a:cubicBezTo>
                    <a:pt x="976" y="13662"/>
                    <a:pt x="9761" y="3670"/>
                    <a:pt x="12010" y="1143"/>
                  </a:cubicBezTo>
                  <a:cubicBezTo>
                    <a:pt x="14258" y="-1391"/>
                    <a:pt x="13198" y="1080"/>
                    <a:pt x="13496" y="1065"/>
                  </a:cubicBezTo>
                  <a:close/>
                </a:path>
              </a:pathLst>
            </a:custGeom>
            <a:solidFill>
              <a:srgbClr val="808080">
                <a:alpha val="20000"/>
              </a:srgbClr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9" name="CustomShape 37"/>
            <p:cNvSpPr/>
            <p:nvPr/>
          </p:nvSpPr>
          <p:spPr>
            <a:xfrm>
              <a:off x="7441920" y="7782120"/>
              <a:ext cx="695160" cy="311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90" name="CustomShape 38"/>
            <p:cNvSpPr/>
            <p:nvPr/>
          </p:nvSpPr>
          <p:spPr>
            <a:xfrm>
              <a:off x="7294680" y="7448760"/>
              <a:ext cx="695160" cy="311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1291" name="CustomShape 39"/>
            <p:cNvSpPr/>
            <p:nvPr/>
          </p:nvSpPr>
          <p:spPr>
            <a:xfrm>
              <a:off x="7112880" y="7130520"/>
              <a:ext cx="695160" cy="311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c </a:t>
              </a:r>
              <a:r>
                <a:rPr b="0" lang="pt-BR" sz="1800" spc="-1" strike="noStrike">
                  <a:solidFill>
                    <a:srgbClr val="000000"/>
                  </a:solidFill>
                  <a:latin typeface="Symbol"/>
                  <a:ea typeface="Symbol"/>
                </a:rPr>
                <a:t>£ 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TextShape 1"/>
          <p:cNvSpPr txBox="1"/>
          <p:nvPr/>
        </p:nvSpPr>
        <p:spPr>
          <a:xfrm>
            <a:off x="406440" y="1905120"/>
            <a:ext cx="12191760" cy="7086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domina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(n) ≥ h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(n) para todo n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</a:t>
            </a:r>
            <a:r>
              <a:rPr b="0" lang="pt-BR" sz="34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é melhor estimativa de custo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menos estados expandidos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Suponha h1 e h2 são incomparáveis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Como obter 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 ≥ 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,h</a:t>
            </a:r>
            <a:r>
              <a:rPr b="0" lang="pt-BR" sz="3400" spc="-1" strike="noStrike" baseline="-5000">
                <a:solidFill>
                  <a:srgbClr val="c41c2d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c41c2d"/>
                </a:solidFill>
                <a:latin typeface="Avenir Next Medium"/>
                <a:ea typeface="Avenir Next Medium"/>
              </a:rPr>
              <a:t>?  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h</a:t>
            </a:r>
            <a:r>
              <a:rPr b="0" lang="pt-BR" sz="3400" spc="-1" strike="noStrike" baseline="-5000">
                <a:solidFill>
                  <a:srgbClr val="2389c0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= max{ h</a:t>
            </a:r>
            <a:r>
              <a:rPr b="0" lang="pt-BR" sz="3400" spc="-1" strike="noStrike" baseline="-5000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, h</a:t>
            </a:r>
            <a:r>
              <a:rPr b="0" lang="pt-BR" sz="3400" spc="-1" strike="noStrike" baseline="-5000">
                <a:solidFill>
                  <a:srgbClr val="2389c0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 }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dominância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-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de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51" name="CustomShape 2"/>
          <p:cNvSpPr/>
          <p:nvPr/>
        </p:nvSpPr>
        <p:spPr>
          <a:xfrm>
            <a:off x="5113440" y="6166080"/>
            <a:ext cx="59328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h3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52" name="CustomShape 3"/>
          <p:cNvSpPr/>
          <p:nvPr/>
        </p:nvSpPr>
        <p:spPr>
          <a:xfrm flipH="1" flipV="1">
            <a:off x="6502320" y="4253760"/>
            <a:ext cx="1257120" cy="102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3" name="CustomShape 4"/>
          <p:cNvSpPr/>
          <p:nvPr/>
        </p:nvSpPr>
        <p:spPr>
          <a:xfrm flipV="1">
            <a:off x="4521240" y="4254120"/>
            <a:ext cx="1980720" cy="100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4" name="CustomShape 5"/>
          <p:cNvSpPr/>
          <p:nvPr/>
        </p:nvSpPr>
        <p:spPr>
          <a:xfrm flipH="1" flipV="1">
            <a:off x="4521240" y="5257080"/>
            <a:ext cx="888480" cy="11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5" name="CustomShape 6"/>
          <p:cNvSpPr/>
          <p:nvPr/>
        </p:nvSpPr>
        <p:spPr>
          <a:xfrm flipV="1">
            <a:off x="6527880" y="5282280"/>
            <a:ext cx="1231560" cy="30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6" name="CustomShape 7"/>
          <p:cNvSpPr/>
          <p:nvPr/>
        </p:nvSpPr>
        <p:spPr>
          <a:xfrm flipV="1">
            <a:off x="6502320" y="2908440"/>
            <a:ext cx="360" cy="134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7" name="CustomShape 8"/>
          <p:cNvSpPr/>
          <p:nvPr/>
        </p:nvSpPr>
        <p:spPr>
          <a:xfrm>
            <a:off x="7201080" y="8101800"/>
            <a:ext cx="821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trivial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58" name="CustomShape 9"/>
          <p:cNvSpPr/>
          <p:nvPr/>
        </p:nvSpPr>
        <p:spPr>
          <a:xfrm>
            <a:off x="7332480" y="2704320"/>
            <a:ext cx="14346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ineficiente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59" name="CustomShape 10"/>
          <p:cNvSpPr/>
          <p:nvPr/>
        </p:nvSpPr>
        <p:spPr>
          <a:xfrm>
            <a:off x="3655080" y="6184080"/>
            <a:ext cx="1370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dominada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60" name="CustomShape 11"/>
          <p:cNvSpPr/>
          <p:nvPr/>
        </p:nvSpPr>
        <p:spPr>
          <a:xfrm rot="5400000">
            <a:off x="10014120" y="6129360"/>
            <a:ext cx="3517200" cy="1269720"/>
          </a:xfrm>
          <a:prstGeom prst="rightArrow">
            <a:avLst>
              <a:gd name="adj1" fmla="val 32000"/>
              <a:gd name="adj2" fmla="val 64000"/>
            </a:avLst>
          </a:prstGeom>
          <a:gradFill rotWithShape="0">
            <a:gsLst>
              <a:gs pos="0">
                <a:srgbClr val="d60800"/>
              </a:gs>
              <a:gs pos="100000">
                <a:srgbClr val="bb9f8d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1" name="CustomShape 12"/>
          <p:cNvSpPr/>
          <p:nvPr/>
        </p:nvSpPr>
        <p:spPr>
          <a:xfrm rot="16200000">
            <a:off x="10544400" y="3139920"/>
            <a:ext cx="2457000" cy="1269720"/>
          </a:xfrm>
          <a:prstGeom prst="rightArrow">
            <a:avLst>
              <a:gd name="adj1" fmla="val 32000"/>
              <a:gd name="adj2" fmla="val 64000"/>
            </a:avLst>
          </a:prstGeom>
          <a:gradFill rotWithShape="0">
            <a:gsLst>
              <a:gs pos="0">
                <a:srgbClr val="d60800"/>
              </a:gs>
              <a:gs pos="100000">
                <a:srgbClr val="bb9f8d"/>
              </a:gs>
            </a:gsLst>
            <a:lin ang="162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2" name="CustomShape 13"/>
          <p:cNvSpPr/>
          <p:nvPr/>
        </p:nvSpPr>
        <p:spPr>
          <a:xfrm>
            <a:off x="11171160" y="8698680"/>
            <a:ext cx="1203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eficiente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63" name="CustomShape 14"/>
          <p:cNvSpPr/>
          <p:nvPr/>
        </p:nvSpPr>
        <p:spPr>
          <a:xfrm>
            <a:off x="10993680" y="1993320"/>
            <a:ext cx="1558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informativa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964" name="CustomShape 15"/>
          <p:cNvSpPr/>
          <p:nvPr/>
        </p:nvSpPr>
        <p:spPr>
          <a:xfrm>
            <a:off x="5580720" y="2686320"/>
            <a:ext cx="184320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h=exato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5" name="CustomShape 16"/>
          <p:cNvSpPr/>
          <p:nvPr/>
        </p:nvSpPr>
        <p:spPr>
          <a:xfrm>
            <a:off x="4224600" y="5035680"/>
            <a:ext cx="59328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h1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6" name="CustomShape 17"/>
          <p:cNvSpPr/>
          <p:nvPr/>
        </p:nvSpPr>
        <p:spPr>
          <a:xfrm>
            <a:off x="7463160" y="5060880"/>
            <a:ext cx="59328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h2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7" name="CustomShape 18"/>
          <p:cNvSpPr/>
          <p:nvPr/>
        </p:nvSpPr>
        <p:spPr>
          <a:xfrm>
            <a:off x="5281200" y="4032360"/>
            <a:ext cx="244188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max{h1,h2}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8" name="CustomShape 19"/>
          <p:cNvSpPr/>
          <p:nvPr/>
        </p:nvSpPr>
        <p:spPr>
          <a:xfrm>
            <a:off x="6364080" y="8083800"/>
            <a:ext cx="326880" cy="44352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69" name="CustomShape 20"/>
          <p:cNvSpPr/>
          <p:nvPr/>
        </p:nvSpPr>
        <p:spPr>
          <a:xfrm flipH="1" flipV="1">
            <a:off x="5409000" y="6388200"/>
            <a:ext cx="1117080" cy="191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CustomShape 1"/>
          <p:cNvSpPr/>
          <p:nvPr/>
        </p:nvSpPr>
        <p:spPr>
          <a:xfrm>
            <a:off x="6675120" y="3676320"/>
            <a:ext cx="4889160" cy="38797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1" name="CustomShape 2"/>
          <p:cNvSpPr/>
          <p:nvPr/>
        </p:nvSpPr>
        <p:spPr>
          <a:xfrm>
            <a:off x="1440000" y="3670200"/>
            <a:ext cx="3885840" cy="38858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2" name="Picture 4" descr="Picture 4"/>
          <p:cNvPicPr/>
          <p:nvPr/>
        </p:nvPicPr>
        <p:blipFill>
          <a:blip r:embed="rId1"/>
          <a:srcRect l="608" t="2845" r="64741" b="2213"/>
          <a:stretch/>
        </p:blipFill>
        <p:spPr>
          <a:xfrm>
            <a:off x="1859040" y="3835440"/>
            <a:ext cx="3047760" cy="3276360"/>
          </a:xfrm>
          <a:prstGeom prst="rect">
            <a:avLst/>
          </a:prstGeom>
          <a:ln w="12600">
            <a:noFill/>
          </a:ln>
        </p:spPr>
      </p:pic>
      <p:pic>
        <p:nvPicPr>
          <p:cNvPr id="1973" name="Picture 5" descr="Picture 5"/>
          <p:cNvPicPr/>
          <p:nvPr/>
        </p:nvPicPr>
        <p:blipFill>
          <a:blip r:embed="rId2"/>
          <a:srcRect l="48027" t="5041" r="2601" b="15455"/>
          <a:stretch/>
        </p:blipFill>
        <p:spPr>
          <a:xfrm>
            <a:off x="6948360" y="4102200"/>
            <a:ext cx="4343040" cy="2742840"/>
          </a:xfrm>
          <a:prstGeom prst="rect">
            <a:avLst/>
          </a:prstGeom>
          <a:ln w="12600">
            <a:noFill/>
          </a:ln>
        </p:spPr>
      </p:pic>
      <p:sp>
        <p:nvSpPr>
          <p:cNvPr id="1974" name="CustomShape 3"/>
          <p:cNvSpPr/>
          <p:nvPr/>
        </p:nvSpPr>
        <p:spPr>
          <a:xfrm>
            <a:off x="2355120" y="2851200"/>
            <a:ext cx="2056320" cy="44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problema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75" name="CustomShape 4"/>
          <p:cNvSpPr/>
          <p:nvPr/>
        </p:nvSpPr>
        <p:spPr>
          <a:xfrm>
            <a:off x="7370280" y="2851200"/>
            <a:ext cx="3499560" cy="443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 de Busca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976" name="CustomShape 5"/>
          <p:cNvSpPr/>
          <p:nvPr/>
        </p:nvSpPr>
        <p:spPr>
          <a:xfrm>
            <a:off x="677880" y="316800"/>
            <a:ext cx="7711920" cy="1919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ÁRVORE </a:t>
            </a:r>
            <a:endParaRPr b="0" lang="pt-BR" sz="6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a6aaa9"/>
                </a:solidFill>
                <a:latin typeface="DIN Condensed"/>
                <a:ea typeface="DIN Condensed"/>
              </a:rPr>
              <a:t>(SEM memória)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CustomShape 1"/>
          <p:cNvSpPr/>
          <p:nvPr/>
        </p:nvSpPr>
        <p:spPr>
          <a:xfrm>
            <a:off x="9790920" y="6248520"/>
            <a:ext cx="1295640" cy="894960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8" name="CustomShape 2"/>
          <p:cNvSpPr/>
          <p:nvPr/>
        </p:nvSpPr>
        <p:spPr>
          <a:xfrm>
            <a:off x="7885800" y="5503680"/>
            <a:ext cx="1295640" cy="59976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  <a:alpha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9" name="CustomShape 3"/>
          <p:cNvSpPr/>
          <p:nvPr/>
        </p:nvSpPr>
        <p:spPr>
          <a:xfrm>
            <a:off x="7898760" y="6248520"/>
            <a:ext cx="1295640" cy="89496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0" name="TextShape 4"/>
          <p:cNvSpPr txBox="1"/>
          <p:nvPr/>
        </p:nvSpPr>
        <p:spPr>
          <a:xfrm>
            <a:off x="406440" y="673200"/>
            <a:ext cx="5209560" cy="157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A* </a:t>
            </a:r>
            <a:br/>
            <a:r>
              <a:rPr b="0" lang="pt-BR" sz="60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em grafo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1981" name="Group 5"/>
          <p:cNvGrpSpPr/>
          <p:nvPr/>
        </p:nvGrpSpPr>
        <p:grpSpPr>
          <a:xfrm>
            <a:off x="1134720" y="4405680"/>
            <a:ext cx="761760" cy="761760"/>
            <a:chOff x="1134720" y="4405680"/>
            <a:chExt cx="761760" cy="761760"/>
          </a:xfrm>
        </p:grpSpPr>
        <p:sp>
          <p:nvSpPr>
            <p:cNvPr id="1982" name="CustomShape 6"/>
            <p:cNvSpPr/>
            <p:nvPr/>
          </p:nvSpPr>
          <p:spPr>
            <a:xfrm>
              <a:off x="1134720" y="4405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3" name="CustomShape 7"/>
            <p:cNvSpPr/>
            <p:nvPr/>
          </p:nvSpPr>
          <p:spPr>
            <a:xfrm>
              <a:off x="1246320" y="4558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1984" name="Group 8"/>
          <p:cNvGrpSpPr/>
          <p:nvPr/>
        </p:nvGrpSpPr>
        <p:grpSpPr>
          <a:xfrm>
            <a:off x="2887560" y="3719880"/>
            <a:ext cx="761760" cy="761760"/>
            <a:chOff x="2887560" y="3719880"/>
            <a:chExt cx="761760" cy="761760"/>
          </a:xfrm>
        </p:grpSpPr>
        <p:sp>
          <p:nvSpPr>
            <p:cNvPr id="1985" name="CustomShape 9"/>
            <p:cNvSpPr/>
            <p:nvPr/>
          </p:nvSpPr>
          <p:spPr>
            <a:xfrm>
              <a:off x="2887560" y="37198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6" name="CustomShape 10"/>
            <p:cNvSpPr/>
            <p:nvPr/>
          </p:nvSpPr>
          <p:spPr>
            <a:xfrm>
              <a:off x="2999160" y="38725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1987" name="Group 11"/>
          <p:cNvGrpSpPr/>
          <p:nvPr/>
        </p:nvGrpSpPr>
        <p:grpSpPr>
          <a:xfrm>
            <a:off x="2277720" y="5777280"/>
            <a:ext cx="761760" cy="761760"/>
            <a:chOff x="2277720" y="5777280"/>
            <a:chExt cx="761760" cy="761760"/>
          </a:xfrm>
        </p:grpSpPr>
        <p:sp>
          <p:nvSpPr>
            <p:cNvPr id="1988" name="CustomShape 12"/>
            <p:cNvSpPr/>
            <p:nvPr/>
          </p:nvSpPr>
          <p:spPr>
            <a:xfrm>
              <a:off x="2277720" y="57772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9" name="CustomShape 13"/>
            <p:cNvSpPr/>
            <p:nvPr/>
          </p:nvSpPr>
          <p:spPr>
            <a:xfrm>
              <a:off x="2389320" y="59299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1990" name="Group 14"/>
          <p:cNvGrpSpPr/>
          <p:nvPr/>
        </p:nvGrpSpPr>
        <p:grpSpPr>
          <a:xfrm>
            <a:off x="4563720" y="4481640"/>
            <a:ext cx="761760" cy="761760"/>
            <a:chOff x="4563720" y="4481640"/>
            <a:chExt cx="761760" cy="761760"/>
          </a:xfrm>
        </p:grpSpPr>
        <p:sp>
          <p:nvSpPr>
            <p:cNvPr id="1991" name="CustomShape 15"/>
            <p:cNvSpPr/>
            <p:nvPr/>
          </p:nvSpPr>
          <p:spPr>
            <a:xfrm>
              <a:off x="4563720" y="448164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2" name="CustomShape 16"/>
            <p:cNvSpPr/>
            <p:nvPr/>
          </p:nvSpPr>
          <p:spPr>
            <a:xfrm>
              <a:off x="4675320" y="463464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1993" name="Group 17"/>
          <p:cNvGrpSpPr/>
          <p:nvPr/>
        </p:nvGrpSpPr>
        <p:grpSpPr>
          <a:xfrm>
            <a:off x="4563720" y="6691680"/>
            <a:ext cx="761760" cy="761760"/>
            <a:chOff x="4563720" y="6691680"/>
            <a:chExt cx="761760" cy="761760"/>
          </a:xfrm>
        </p:grpSpPr>
        <p:sp>
          <p:nvSpPr>
            <p:cNvPr id="1994" name="CustomShape 18"/>
            <p:cNvSpPr/>
            <p:nvPr/>
          </p:nvSpPr>
          <p:spPr>
            <a:xfrm>
              <a:off x="4563720" y="6691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5" name="CustomShape 19"/>
            <p:cNvSpPr/>
            <p:nvPr/>
          </p:nvSpPr>
          <p:spPr>
            <a:xfrm>
              <a:off x="4675320" y="6844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1996" name="CustomShape 20"/>
          <p:cNvSpPr/>
          <p:nvPr/>
        </p:nvSpPr>
        <p:spPr>
          <a:xfrm>
            <a:off x="1883880" y="4244760"/>
            <a:ext cx="1015920" cy="39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7" name="CustomShape 21"/>
          <p:cNvSpPr/>
          <p:nvPr/>
        </p:nvSpPr>
        <p:spPr>
          <a:xfrm>
            <a:off x="1769040" y="5090040"/>
            <a:ext cx="6368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8" name="CustomShape 22"/>
          <p:cNvSpPr/>
          <p:nvPr/>
        </p:nvSpPr>
        <p:spPr>
          <a:xfrm>
            <a:off x="3002760" y="5057640"/>
            <a:ext cx="159804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9" name="CustomShape 23"/>
          <p:cNvSpPr/>
          <p:nvPr/>
        </p:nvSpPr>
        <p:spPr>
          <a:xfrm>
            <a:off x="3628440" y="4264200"/>
            <a:ext cx="9561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0" name="CustomShape 24"/>
          <p:cNvSpPr/>
          <p:nvPr/>
        </p:nvSpPr>
        <p:spPr>
          <a:xfrm>
            <a:off x="4944960" y="5258160"/>
            <a:ext cx="360" cy="141876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1" name="CustomShape 25"/>
          <p:cNvSpPr/>
          <p:nvPr/>
        </p:nvSpPr>
        <p:spPr>
          <a:xfrm>
            <a:off x="217116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2" name="CustomShape 26"/>
          <p:cNvSpPr/>
          <p:nvPr/>
        </p:nvSpPr>
        <p:spPr>
          <a:xfrm>
            <a:off x="2082240" y="51674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3" name="CustomShape 27"/>
          <p:cNvSpPr/>
          <p:nvPr/>
        </p:nvSpPr>
        <p:spPr>
          <a:xfrm>
            <a:off x="397368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4" name="CustomShape 28"/>
          <p:cNvSpPr/>
          <p:nvPr/>
        </p:nvSpPr>
        <p:spPr>
          <a:xfrm>
            <a:off x="3733200" y="55436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5" name="CustomShape 29"/>
          <p:cNvSpPr/>
          <p:nvPr/>
        </p:nvSpPr>
        <p:spPr>
          <a:xfrm>
            <a:off x="5028480" y="57722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006" name="Group 30"/>
          <p:cNvGrpSpPr/>
          <p:nvPr/>
        </p:nvGrpSpPr>
        <p:grpSpPr>
          <a:xfrm>
            <a:off x="1236240" y="4506840"/>
            <a:ext cx="5486760" cy="4293000"/>
            <a:chOff x="1236240" y="4506840"/>
            <a:chExt cx="5486760" cy="4293000"/>
          </a:xfrm>
        </p:grpSpPr>
        <p:sp>
          <p:nvSpPr>
            <p:cNvPr id="2007" name="Line 31"/>
            <p:cNvSpPr/>
            <p:nvPr/>
          </p:nvSpPr>
          <p:spPr>
            <a:xfrm>
              <a:off x="1236240" y="52056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008" name="Line 32"/>
            <p:cNvSpPr/>
            <p:nvPr/>
          </p:nvSpPr>
          <p:spPr>
            <a:xfrm>
              <a:off x="2417040" y="6526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009" name="Line 33"/>
            <p:cNvSpPr/>
            <p:nvPr/>
          </p:nvSpPr>
          <p:spPr>
            <a:xfrm>
              <a:off x="2989440" y="45068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010" name="Line 34"/>
            <p:cNvSpPr/>
            <p:nvPr/>
          </p:nvSpPr>
          <p:spPr>
            <a:xfrm>
              <a:off x="5452920" y="4654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011" name="Line 35"/>
            <p:cNvSpPr/>
            <p:nvPr/>
          </p:nvSpPr>
          <p:spPr>
            <a:xfrm>
              <a:off x="4640400" y="7529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2012" name="CustomShape 36"/>
          <p:cNvSpPr/>
          <p:nvPr/>
        </p:nvSpPr>
        <p:spPr>
          <a:xfrm>
            <a:off x="9033480" y="3751200"/>
            <a:ext cx="9475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S (0+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2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013" name="Group 37"/>
          <p:cNvGrpSpPr/>
          <p:nvPr/>
        </p:nvGrpSpPr>
        <p:grpSpPr>
          <a:xfrm>
            <a:off x="8032680" y="4212720"/>
            <a:ext cx="2905200" cy="914760"/>
            <a:chOff x="8032680" y="4212720"/>
            <a:chExt cx="2905200" cy="914760"/>
          </a:xfrm>
        </p:grpSpPr>
        <p:sp>
          <p:nvSpPr>
            <p:cNvPr id="2014" name="CustomShape 38"/>
            <p:cNvSpPr/>
            <p:nvPr/>
          </p:nvSpPr>
          <p:spPr>
            <a:xfrm>
              <a:off x="8032680" y="4670640"/>
              <a:ext cx="9842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 (1+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4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15" name="CustomShape 39"/>
            <p:cNvSpPr/>
            <p:nvPr/>
          </p:nvSpPr>
          <p:spPr>
            <a:xfrm>
              <a:off x="9964440" y="4670640"/>
              <a:ext cx="9734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 (1+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16" name="Line 40"/>
            <p:cNvSpPr/>
            <p:nvPr/>
          </p:nvSpPr>
          <p:spPr>
            <a:xfrm>
              <a:off x="9507960" y="4212720"/>
              <a:ext cx="94428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7" name="Line 41"/>
            <p:cNvSpPr/>
            <p:nvPr/>
          </p:nvSpPr>
          <p:spPr>
            <a:xfrm flipH="1">
              <a:off x="8535960" y="4212720"/>
              <a:ext cx="97200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18" name="Group 42"/>
          <p:cNvGrpSpPr/>
          <p:nvPr/>
        </p:nvGrpSpPr>
        <p:grpSpPr>
          <a:xfrm>
            <a:off x="8048160" y="5132160"/>
            <a:ext cx="970560" cy="909720"/>
            <a:chOff x="8048160" y="5132160"/>
            <a:chExt cx="970560" cy="909720"/>
          </a:xfrm>
        </p:grpSpPr>
        <p:sp>
          <p:nvSpPr>
            <p:cNvPr id="2019" name="CustomShape 43"/>
            <p:cNvSpPr/>
            <p:nvPr/>
          </p:nvSpPr>
          <p:spPr>
            <a:xfrm>
              <a:off x="8048160" y="5585040"/>
              <a:ext cx="9705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(2+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20" name="Line 44"/>
            <p:cNvSpPr/>
            <p:nvPr/>
          </p:nvSpPr>
          <p:spPr>
            <a:xfrm flipH="1">
              <a:off x="8527680" y="5132160"/>
              <a:ext cx="8280" cy="45288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1" name="Group 45"/>
          <p:cNvGrpSpPr/>
          <p:nvPr/>
        </p:nvGrpSpPr>
        <p:grpSpPr>
          <a:xfrm>
            <a:off x="8046720" y="6046560"/>
            <a:ext cx="999360" cy="905040"/>
            <a:chOff x="8046720" y="6046560"/>
            <a:chExt cx="999360" cy="905040"/>
          </a:xfrm>
        </p:grpSpPr>
        <p:sp>
          <p:nvSpPr>
            <p:cNvPr id="2022" name="CustomShape 46"/>
            <p:cNvSpPr/>
            <p:nvPr/>
          </p:nvSpPr>
          <p:spPr>
            <a:xfrm>
              <a:off x="8046720" y="6494760"/>
              <a:ext cx="9993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(5+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0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23" name="Line 47"/>
            <p:cNvSpPr/>
            <p:nvPr/>
          </p:nvSpPr>
          <p:spPr>
            <a:xfrm>
              <a:off x="8527680" y="6046560"/>
              <a:ext cx="16200" cy="44820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4" name="Group 48"/>
          <p:cNvGrpSpPr/>
          <p:nvPr/>
        </p:nvGrpSpPr>
        <p:grpSpPr>
          <a:xfrm>
            <a:off x="9953280" y="5131800"/>
            <a:ext cx="970560" cy="905400"/>
            <a:chOff x="9953280" y="5131800"/>
            <a:chExt cx="970560" cy="905400"/>
          </a:xfrm>
        </p:grpSpPr>
        <p:sp>
          <p:nvSpPr>
            <p:cNvPr id="2025" name="CustomShape 49"/>
            <p:cNvSpPr/>
            <p:nvPr/>
          </p:nvSpPr>
          <p:spPr>
            <a:xfrm>
              <a:off x="9953280" y="5580360"/>
              <a:ext cx="9705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(3+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26" name="Line 50"/>
            <p:cNvSpPr/>
            <p:nvPr/>
          </p:nvSpPr>
          <p:spPr>
            <a:xfrm flipH="1">
              <a:off x="10432800" y="5131800"/>
              <a:ext cx="19440" cy="448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7" name="Group 51"/>
          <p:cNvGrpSpPr/>
          <p:nvPr/>
        </p:nvGrpSpPr>
        <p:grpSpPr>
          <a:xfrm>
            <a:off x="9938880" y="6044400"/>
            <a:ext cx="999360" cy="909360"/>
            <a:chOff x="9938880" y="6044400"/>
            <a:chExt cx="999360" cy="909360"/>
          </a:xfrm>
        </p:grpSpPr>
        <p:sp>
          <p:nvSpPr>
            <p:cNvPr id="2028" name="CustomShape 52"/>
            <p:cNvSpPr/>
            <p:nvPr/>
          </p:nvSpPr>
          <p:spPr>
            <a:xfrm>
              <a:off x="9938880" y="6496920"/>
              <a:ext cx="9993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(6+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0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029" name="Line 53"/>
            <p:cNvSpPr/>
            <p:nvPr/>
          </p:nvSpPr>
          <p:spPr>
            <a:xfrm flipH="1">
              <a:off x="10436040" y="6044400"/>
              <a:ext cx="1080" cy="4525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30" name="CustomShape 54"/>
          <p:cNvSpPr/>
          <p:nvPr/>
        </p:nvSpPr>
        <p:spPr>
          <a:xfrm>
            <a:off x="5253840" y="8521200"/>
            <a:ext cx="74545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EXPLORADOS = {                              }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1" name="CustomShape 55"/>
          <p:cNvSpPr/>
          <p:nvPr/>
        </p:nvSpPr>
        <p:spPr>
          <a:xfrm>
            <a:off x="9191880" y="852120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2" name="CustomShape 56"/>
          <p:cNvSpPr/>
          <p:nvPr/>
        </p:nvSpPr>
        <p:spPr>
          <a:xfrm>
            <a:off x="9675000" y="8521200"/>
            <a:ext cx="3632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B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3" name="CustomShape 57"/>
          <p:cNvSpPr/>
          <p:nvPr/>
        </p:nvSpPr>
        <p:spPr>
          <a:xfrm>
            <a:off x="10715400" y="8521200"/>
            <a:ext cx="3632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4" name="CustomShape 58"/>
          <p:cNvSpPr/>
          <p:nvPr/>
        </p:nvSpPr>
        <p:spPr>
          <a:xfrm>
            <a:off x="10215000" y="8521200"/>
            <a:ext cx="3693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5" name="CustomShape 59"/>
          <p:cNvSpPr/>
          <p:nvPr/>
        </p:nvSpPr>
        <p:spPr>
          <a:xfrm>
            <a:off x="11255040" y="8521200"/>
            <a:ext cx="3981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G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036" name="CustomShape 60"/>
          <p:cNvSpPr/>
          <p:nvPr/>
        </p:nvSpPr>
        <p:spPr>
          <a:xfrm>
            <a:off x="6064200" y="473040"/>
            <a:ext cx="6503400" cy="283860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  <a:alpha val="3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def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0" lang="pt-BR" sz="1200" spc="-1" strike="noStrike">
                <a:solidFill>
                  <a:srgbClr val="0000ff"/>
                </a:solidFill>
                <a:latin typeface="Courier New"/>
                <a:ea typeface="Courier New"/>
              </a:rPr>
              <a:t>a_star_graph_search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(problem, f):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PriorityQueue([Node(problem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initialState(), 0)], key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explored = {}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while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node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pop()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isGoalState(node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explored.add(node.state)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for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action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problem.actions(node.state):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 = problem.nextState(node.state, action)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cost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node.cost + problem.stepCost(node.state, action)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state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not</a:t>
            </a:r>
            <a:r>
              <a:rPr b="0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explored: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add(Node(state, cost, node))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failure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TextShape 1"/>
          <p:cNvSpPr txBox="1"/>
          <p:nvPr/>
        </p:nvSpPr>
        <p:spPr>
          <a:xfrm>
            <a:off x="5668560" y="1905120"/>
            <a:ext cx="6929640" cy="7097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h(A) &gt; custo(A a C) + h(C)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custo real &lt; custo estimado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Consistência: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custo(A a C) ≥ h(A) - h(C)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valor de </a:t>
            </a:r>
            <a:r>
              <a:rPr b="0" i="1" lang="pt-BR" sz="3400" spc="-1" strike="noStrike">
                <a:solidFill>
                  <a:srgbClr val="838787"/>
                </a:solidFill>
                <a:latin typeface="Avenir Next"/>
                <a:ea typeface="Avenir Next"/>
              </a:rPr>
              <a:t>f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em um caminho é monótono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3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em grafo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39" name="Line 3"/>
          <p:cNvSpPr/>
          <p:nvPr/>
        </p:nvSpPr>
        <p:spPr>
          <a:xfrm>
            <a:off x="2145960" y="3356640"/>
            <a:ext cx="1124640" cy="43884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0" name="CustomShape 4"/>
          <p:cNvSpPr/>
          <p:nvPr/>
        </p:nvSpPr>
        <p:spPr>
          <a:xfrm>
            <a:off x="3594240" y="4604400"/>
            <a:ext cx="360" cy="1443600"/>
          </a:xfrm>
          <a:custGeom>
            <a:avLst/>
            <a:gdLst/>
            <a:ahLst/>
            <a:rect l="l" t="t" r="r" b="b"/>
            <a:pathLst>
              <a:path w="14400" h="21600">
                <a:moveTo>
                  <a:pt x="14400" y="0"/>
                </a:moveTo>
                <a:cubicBezTo>
                  <a:pt x="0" y="7200"/>
                  <a:pt x="-7200" y="14400"/>
                  <a:pt x="7200" y="21600"/>
                </a:cubicBez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1" name="CustomShape 5"/>
          <p:cNvSpPr/>
          <p:nvPr/>
        </p:nvSpPr>
        <p:spPr>
          <a:xfrm>
            <a:off x="3754800" y="4961880"/>
            <a:ext cx="24660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042" name="Group 6"/>
          <p:cNvGrpSpPr/>
          <p:nvPr/>
        </p:nvGrpSpPr>
        <p:grpSpPr>
          <a:xfrm>
            <a:off x="1231920" y="2899440"/>
            <a:ext cx="914040" cy="914040"/>
            <a:chOff x="1231920" y="2899440"/>
            <a:chExt cx="914040" cy="914040"/>
          </a:xfrm>
        </p:grpSpPr>
        <p:sp>
          <p:nvSpPr>
            <p:cNvPr id="2043" name="CustomShape 7"/>
            <p:cNvSpPr/>
            <p:nvPr/>
          </p:nvSpPr>
          <p:spPr>
            <a:xfrm>
              <a:off x="1231920" y="289944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4" name="CustomShape 8"/>
            <p:cNvSpPr/>
            <p:nvPr/>
          </p:nvSpPr>
          <p:spPr>
            <a:xfrm>
              <a:off x="1365840" y="309816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2045" name="Group 9"/>
          <p:cNvGrpSpPr/>
          <p:nvPr/>
        </p:nvGrpSpPr>
        <p:grpSpPr>
          <a:xfrm>
            <a:off x="3137040" y="3661560"/>
            <a:ext cx="914040" cy="914040"/>
            <a:chOff x="3137040" y="3661560"/>
            <a:chExt cx="914040" cy="914040"/>
          </a:xfrm>
        </p:grpSpPr>
        <p:sp>
          <p:nvSpPr>
            <p:cNvPr id="2046" name="CustomShape 10"/>
            <p:cNvSpPr/>
            <p:nvPr/>
          </p:nvSpPr>
          <p:spPr>
            <a:xfrm>
              <a:off x="3137040" y="366156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7" name="CustomShape 11"/>
            <p:cNvSpPr/>
            <p:nvPr/>
          </p:nvSpPr>
          <p:spPr>
            <a:xfrm>
              <a:off x="3270960" y="386028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2048" name="Group 12"/>
          <p:cNvGrpSpPr/>
          <p:nvPr/>
        </p:nvGrpSpPr>
        <p:grpSpPr>
          <a:xfrm>
            <a:off x="3137040" y="6104880"/>
            <a:ext cx="914040" cy="914040"/>
            <a:chOff x="3137040" y="6104880"/>
            <a:chExt cx="914040" cy="914040"/>
          </a:xfrm>
        </p:grpSpPr>
        <p:sp>
          <p:nvSpPr>
            <p:cNvPr id="2049" name="CustomShape 13"/>
            <p:cNvSpPr/>
            <p:nvPr/>
          </p:nvSpPr>
          <p:spPr>
            <a:xfrm>
              <a:off x="3137040" y="610488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0" name="CustomShape 14"/>
            <p:cNvSpPr/>
            <p:nvPr/>
          </p:nvSpPr>
          <p:spPr>
            <a:xfrm>
              <a:off x="3270960" y="630324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2051" name="CustomShape 15"/>
          <p:cNvSpPr/>
          <p:nvPr/>
        </p:nvSpPr>
        <p:spPr>
          <a:xfrm>
            <a:off x="1409400" y="3996360"/>
            <a:ext cx="5587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1" i="1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h=4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2" name="CustomShape 16"/>
          <p:cNvSpPr/>
          <p:nvPr/>
        </p:nvSpPr>
        <p:spPr>
          <a:xfrm>
            <a:off x="4164120" y="3894840"/>
            <a:ext cx="5587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1" i="1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h=1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3" name="CustomShape 17"/>
          <p:cNvSpPr/>
          <p:nvPr/>
        </p:nvSpPr>
        <p:spPr>
          <a:xfrm>
            <a:off x="1937160" y="3774240"/>
            <a:ext cx="1408320" cy="236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240">
            <a:solidFill>
              <a:srgbClr val="c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4" name="CustomShape 18"/>
          <p:cNvSpPr/>
          <p:nvPr/>
        </p:nvSpPr>
        <p:spPr>
          <a:xfrm>
            <a:off x="2579760" y="2904480"/>
            <a:ext cx="24660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55" name="Line 19"/>
          <p:cNvSpPr/>
          <p:nvPr/>
        </p:nvSpPr>
        <p:spPr>
          <a:xfrm>
            <a:off x="1269720" y="4187880"/>
            <a:ext cx="838440" cy="63720"/>
          </a:xfrm>
          <a:prstGeom prst="line">
            <a:avLst/>
          </a:prstGeom>
          <a:ln w="5724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6" name="CustomShape 20"/>
          <p:cNvSpPr/>
          <p:nvPr/>
        </p:nvSpPr>
        <p:spPr>
          <a:xfrm>
            <a:off x="1409400" y="4626000"/>
            <a:ext cx="5587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1" i="1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h=2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4" fill="hold"/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8" fill="hold"/>
                                        <p:tgtEl>
                                          <p:spTgt spid="2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20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20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20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8" fill="hold"/>
                                        <p:tgtEl>
                                          <p:spTgt spid="20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20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4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TextShape 1"/>
          <p:cNvSpPr txBox="1"/>
          <p:nvPr/>
        </p:nvSpPr>
        <p:spPr>
          <a:xfrm>
            <a:off x="5475960" y="2127240"/>
            <a:ext cx="6929640" cy="549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Heurística para transição ≤ custo de transição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h(A) - h(C) ≤ custo(A a C)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busca A* em grafo é ótima se h é consistente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5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consistência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59" name="Line 3"/>
          <p:cNvSpPr/>
          <p:nvPr/>
        </p:nvSpPr>
        <p:spPr>
          <a:xfrm>
            <a:off x="2145960" y="3356640"/>
            <a:ext cx="1124640" cy="438840"/>
          </a:xfrm>
          <a:prstGeom prst="line">
            <a:avLst/>
          </a:prstGeom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0" name="CustomShape 4"/>
          <p:cNvSpPr/>
          <p:nvPr/>
        </p:nvSpPr>
        <p:spPr>
          <a:xfrm>
            <a:off x="3594240" y="4604400"/>
            <a:ext cx="360" cy="1443600"/>
          </a:xfrm>
          <a:custGeom>
            <a:avLst/>
            <a:gdLst/>
            <a:ahLst/>
            <a:rect l="l" t="t" r="r" b="b"/>
            <a:pathLst>
              <a:path w="14400" h="21600">
                <a:moveTo>
                  <a:pt x="14400" y="0"/>
                </a:moveTo>
                <a:cubicBezTo>
                  <a:pt x="0" y="7200"/>
                  <a:pt x="-7200" y="14400"/>
                  <a:pt x="7200" y="21600"/>
                </a:cubicBezTo>
              </a:path>
            </a:pathLst>
          </a:custGeom>
          <a:noFill/>
          <a:ln w="57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1" name="CustomShape 5"/>
          <p:cNvSpPr/>
          <p:nvPr/>
        </p:nvSpPr>
        <p:spPr>
          <a:xfrm>
            <a:off x="3754800" y="4961880"/>
            <a:ext cx="24660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062" name="Group 6"/>
          <p:cNvGrpSpPr/>
          <p:nvPr/>
        </p:nvGrpSpPr>
        <p:grpSpPr>
          <a:xfrm>
            <a:off x="1231920" y="2899440"/>
            <a:ext cx="914040" cy="914040"/>
            <a:chOff x="1231920" y="2899440"/>
            <a:chExt cx="914040" cy="914040"/>
          </a:xfrm>
        </p:grpSpPr>
        <p:sp>
          <p:nvSpPr>
            <p:cNvPr id="2063" name="CustomShape 7"/>
            <p:cNvSpPr/>
            <p:nvPr/>
          </p:nvSpPr>
          <p:spPr>
            <a:xfrm>
              <a:off x="1231920" y="289944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4" name="CustomShape 8"/>
            <p:cNvSpPr/>
            <p:nvPr/>
          </p:nvSpPr>
          <p:spPr>
            <a:xfrm>
              <a:off x="1365840" y="309816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2065" name="Group 9"/>
          <p:cNvGrpSpPr/>
          <p:nvPr/>
        </p:nvGrpSpPr>
        <p:grpSpPr>
          <a:xfrm>
            <a:off x="3137040" y="3661560"/>
            <a:ext cx="914040" cy="914040"/>
            <a:chOff x="3137040" y="3661560"/>
            <a:chExt cx="914040" cy="914040"/>
          </a:xfrm>
        </p:grpSpPr>
        <p:sp>
          <p:nvSpPr>
            <p:cNvPr id="2066" name="CustomShape 10"/>
            <p:cNvSpPr/>
            <p:nvPr/>
          </p:nvSpPr>
          <p:spPr>
            <a:xfrm>
              <a:off x="3137040" y="366156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7" name="CustomShape 11"/>
            <p:cNvSpPr/>
            <p:nvPr/>
          </p:nvSpPr>
          <p:spPr>
            <a:xfrm>
              <a:off x="3270960" y="386028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</p:grpSp>
      <p:grpSp>
        <p:nvGrpSpPr>
          <p:cNvPr id="2068" name="Group 12"/>
          <p:cNvGrpSpPr/>
          <p:nvPr/>
        </p:nvGrpSpPr>
        <p:grpSpPr>
          <a:xfrm>
            <a:off x="3137040" y="6104880"/>
            <a:ext cx="914040" cy="914040"/>
            <a:chOff x="3137040" y="6104880"/>
            <a:chExt cx="914040" cy="914040"/>
          </a:xfrm>
        </p:grpSpPr>
        <p:sp>
          <p:nvSpPr>
            <p:cNvPr id="2069" name="CustomShape 13"/>
            <p:cNvSpPr/>
            <p:nvPr/>
          </p:nvSpPr>
          <p:spPr>
            <a:xfrm>
              <a:off x="3137040" y="6104880"/>
              <a:ext cx="914040" cy="914040"/>
            </a:xfrm>
            <a:prstGeom prst="ellipse">
              <a:avLst/>
            </a:prstGeom>
            <a:solidFill>
              <a:srgbClr val="ffffff"/>
            </a:solidFill>
            <a:ln w="572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0" name="CustomShape 14"/>
            <p:cNvSpPr/>
            <p:nvPr/>
          </p:nvSpPr>
          <p:spPr>
            <a:xfrm>
              <a:off x="3270960" y="6303240"/>
              <a:ext cx="646200" cy="517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2071" name="CustomShape 15"/>
          <p:cNvSpPr/>
          <p:nvPr/>
        </p:nvSpPr>
        <p:spPr>
          <a:xfrm>
            <a:off x="1116360" y="3894840"/>
            <a:ext cx="5587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1" i="1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h=2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72" name="CustomShape 16"/>
          <p:cNvSpPr/>
          <p:nvPr/>
        </p:nvSpPr>
        <p:spPr>
          <a:xfrm>
            <a:off x="4164120" y="3894840"/>
            <a:ext cx="5587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1" i="1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h=1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073" name="CustomShape 17"/>
          <p:cNvSpPr/>
          <p:nvPr/>
        </p:nvSpPr>
        <p:spPr>
          <a:xfrm>
            <a:off x="1937160" y="3774240"/>
            <a:ext cx="1408320" cy="236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57240">
            <a:solidFill>
              <a:srgbClr val="c00000"/>
            </a:solidFill>
            <a:prstDash val="sysDot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4" name="CustomShape 18"/>
          <p:cNvSpPr/>
          <p:nvPr/>
        </p:nvSpPr>
        <p:spPr>
          <a:xfrm>
            <a:off x="2579760" y="2904480"/>
            <a:ext cx="24660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5" name="Picture 1" descr="Picture 1"/>
          <p:cNvPicPr/>
          <p:nvPr/>
        </p:nvPicPr>
        <p:blipFill>
          <a:blip r:embed="rId1"/>
          <a:stretch/>
        </p:blipFill>
        <p:spPr>
          <a:xfrm>
            <a:off x="7939440" y="2756520"/>
            <a:ext cx="4720320" cy="3399840"/>
          </a:xfrm>
          <a:prstGeom prst="rect">
            <a:avLst/>
          </a:prstGeom>
          <a:ln w="12600">
            <a:noFill/>
          </a:ln>
        </p:spPr>
      </p:pic>
      <p:sp>
        <p:nvSpPr>
          <p:cNvPr id="207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Resumo: A*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77" name="TextShape 2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em árvore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Ótima se heurística é admissível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Busca em grafo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Ótima se heurística é consistente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Consistência implica em admissibilidade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relaxações em geral são consistentes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TextShape 1"/>
          <p:cNvSpPr txBox="1"/>
          <p:nvPr/>
        </p:nvSpPr>
        <p:spPr>
          <a:xfrm>
            <a:off x="406440" y="421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busca A* com memória </a:t>
            </a:r>
            <a:r>
              <a:rPr b="0" lang="pt-BR" sz="48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em grafo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79" name="CustomShape 2"/>
          <p:cNvSpPr/>
          <p:nvPr/>
        </p:nvSpPr>
        <p:spPr>
          <a:xfrm>
            <a:off x="406440" y="1594440"/>
            <a:ext cx="12191760" cy="7764480"/>
          </a:xfrm>
          <a:prstGeom prst="rect">
            <a:avLst/>
          </a:prstGeom>
          <a:solidFill>
            <a:srgbClr val="a6aaa9">
              <a:alpha val="26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32904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FRONTEIRA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 nó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tal que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n.ESTADO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=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Início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n.CUSTO = 0</a:t>
            </a:r>
            <a:endParaRPr b="0" lang="pt-BR" sz="2520" spc="-1" strike="noStrike">
              <a:latin typeface="Arial"/>
            </a:endParaRPr>
          </a:p>
          <a:p>
            <a:pPr marL="32904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dicionário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ALCANÇADOS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vazio</a:t>
            </a:r>
            <a:endParaRPr b="0" lang="pt-BR" sz="2520" spc="-1" strike="noStrike">
              <a:latin typeface="Arial"/>
            </a:endParaRPr>
          </a:p>
          <a:p>
            <a:pPr marL="32904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 enquanto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FRONTEIRA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não estiver vazia:</a:t>
            </a:r>
            <a:endParaRPr b="0" lang="pt-BR" sz="2520" spc="-1" strike="noStrike">
              <a:latin typeface="Arial"/>
            </a:endParaRPr>
          </a:p>
          <a:p>
            <a:pPr lvl="1" marL="65772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selecione nó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menor valor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f(n)</a:t>
            </a:r>
            <a:endParaRPr b="0" lang="pt-BR" sz="2520" spc="-1" strike="noStrike">
              <a:latin typeface="Arial"/>
            </a:endParaRPr>
          </a:p>
          <a:p>
            <a:pPr lvl="2" marL="98676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n.ESTADO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for estado-meta, retorne solução correspondente</a:t>
            </a:r>
            <a:endParaRPr b="0" lang="pt-BR" sz="2520" spc="-1" strike="noStrike">
              <a:latin typeface="Arial"/>
            </a:endParaRPr>
          </a:p>
          <a:p>
            <a:pPr lvl="1" marL="65772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cada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ação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em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Ações(n.ESTADO)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</a:t>
            </a:r>
            <a:endParaRPr b="0" lang="pt-BR" sz="2520" spc="-1" strike="noStrike">
              <a:latin typeface="Arial"/>
            </a:endParaRPr>
          </a:p>
          <a:p>
            <a:pPr lvl="2" marL="98676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suc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=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Sucessor(n.ESTADO, ação), custo = n.CUSTO + Custo(n.ESTADO, ação):</a:t>
            </a:r>
            <a:endParaRPr b="0" lang="pt-BR" sz="2520" spc="-1" strike="noStrike">
              <a:latin typeface="Arial"/>
            </a:endParaRPr>
          </a:p>
          <a:p>
            <a:pPr lvl="2" marL="98676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suc ∉ ALCANÇADOS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ou se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ALCANÇADOS[suc] &gt; custo:</a:t>
            </a:r>
            <a:endParaRPr b="0" lang="pt-BR" sz="2520" spc="-1" strike="noStrike">
              <a:latin typeface="Arial"/>
            </a:endParaRPr>
          </a:p>
          <a:p>
            <a:pPr lvl="3" marL="131580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ALCANÇADOS[suc] = custo</a:t>
            </a:r>
            <a:endParaRPr b="0" lang="pt-BR" sz="2520" spc="-1" strike="noStrike">
              <a:latin typeface="Arial"/>
            </a:endParaRPr>
          </a:p>
          <a:p>
            <a:pPr lvl="3" marL="1315800" indent="-328680">
              <a:lnSpc>
                <a:spcPct val="100000"/>
              </a:lnSpc>
              <a:spcBef>
                <a:spcPts val="20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crie n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ó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n’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 pai n,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n’.ESTADO = suc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n’.CUSTO = custo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 o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 </a:t>
            </a:r>
            <a:r>
              <a:rPr b="0" lang="pt-BR" sz="25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adicione à </a:t>
            </a:r>
            <a:r>
              <a:rPr b="0" i="1" lang="pt-BR" sz="2520" spc="-1" strike="noStrike">
                <a:solidFill>
                  <a:srgbClr val="222222"/>
                </a:solidFill>
                <a:latin typeface="Avenir Next"/>
                <a:ea typeface="Avenir Next"/>
              </a:rPr>
              <a:t>FRONTEIRA</a:t>
            </a:r>
            <a:endParaRPr b="0" lang="pt-BR" sz="25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a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TextShape 1"/>
          <p:cNvSpPr txBox="1"/>
          <p:nvPr/>
        </p:nvSpPr>
        <p:spPr>
          <a:xfrm>
            <a:off x="406440" y="673200"/>
            <a:ext cx="12191760" cy="18183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busca A* com memória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de nós alcançados</a:t>
            </a:r>
            <a:br/>
            <a:r>
              <a:rPr b="0" lang="pt-BR" sz="60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em grafo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81" name="CustomShape 2"/>
          <p:cNvSpPr/>
          <p:nvPr/>
        </p:nvSpPr>
        <p:spPr>
          <a:xfrm>
            <a:off x="1117080" y="3187080"/>
            <a:ext cx="10770120" cy="4674600"/>
          </a:xfrm>
          <a:prstGeom prst="rect">
            <a:avLst/>
          </a:prstGeom>
          <a:solidFill>
            <a:srgbClr val="ffffff">
              <a:alpha val="7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def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0" lang="pt-BR" sz="2000" spc="-1" strike="noStrike">
                <a:solidFill>
                  <a:srgbClr val="0000ff"/>
                </a:solidFill>
                <a:latin typeface="Courier New"/>
                <a:ea typeface="Courier New"/>
              </a:rPr>
              <a:t>a_star_graph_search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(problem, f):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PriorityQueue([Node(problem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initialState(), 0)], key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reached[problem.initialState()]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0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while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node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pop()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isGoalState(node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for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action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problem.actions(node.state):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 = problem.nextState(node.state, 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cost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node.cost + problem.stepCost(node.state, 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state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not</a:t>
            </a:r>
            <a:r>
              <a:rPr b="0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or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&lt;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reached[state]: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reached[state]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add(Node(state, cost, node))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failure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CustomShape 1"/>
          <p:cNvSpPr/>
          <p:nvPr/>
        </p:nvSpPr>
        <p:spPr>
          <a:xfrm>
            <a:off x="7885800" y="5503680"/>
            <a:ext cx="1295640" cy="59976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  <a:alpha val="6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3" name="CustomShape 2"/>
          <p:cNvSpPr/>
          <p:nvPr/>
        </p:nvSpPr>
        <p:spPr>
          <a:xfrm>
            <a:off x="7898760" y="6248520"/>
            <a:ext cx="1295640" cy="89496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4" name="TextShape 3"/>
          <p:cNvSpPr txBox="1"/>
          <p:nvPr/>
        </p:nvSpPr>
        <p:spPr>
          <a:xfrm>
            <a:off x="406440" y="673200"/>
            <a:ext cx="5425560" cy="157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A* em grafo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085" name="Group 4"/>
          <p:cNvGrpSpPr/>
          <p:nvPr/>
        </p:nvGrpSpPr>
        <p:grpSpPr>
          <a:xfrm>
            <a:off x="1134720" y="4405680"/>
            <a:ext cx="761760" cy="761760"/>
            <a:chOff x="1134720" y="4405680"/>
            <a:chExt cx="761760" cy="761760"/>
          </a:xfrm>
        </p:grpSpPr>
        <p:sp>
          <p:nvSpPr>
            <p:cNvPr id="2086" name="CustomShape 5"/>
            <p:cNvSpPr/>
            <p:nvPr/>
          </p:nvSpPr>
          <p:spPr>
            <a:xfrm>
              <a:off x="1134720" y="4405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7" name="CustomShape 6"/>
            <p:cNvSpPr/>
            <p:nvPr/>
          </p:nvSpPr>
          <p:spPr>
            <a:xfrm>
              <a:off x="1246320" y="4558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088" name="Group 7"/>
          <p:cNvGrpSpPr/>
          <p:nvPr/>
        </p:nvGrpSpPr>
        <p:grpSpPr>
          <a:xfrm>
            <a:off x="2887560" y="3719880"/>
            <a:ext cx="761760" cy="761760"/>
            <a:chOff x="2887560" y="3719880"/>
            <a:chExt cx="761760" cy="761760"/>
          </a:xfrm>
        </p:grpSpPr>
        <p:sp>
          <p:nvSpPr>
            <p:cNvPr id="2089" name="CustomShape 8"/>
            <p:cNvSpPr/>
            <p:nvPr/>
          </p:nvSpPr>
          <p:spPr>
            <a:xfrm>
              <a:off x="2887560" y="37198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0" name="CustomShape 9"/>
            <p:cNvSpPr/>
            <p:nvPr/>
          </p:nvSpPr>
          <p:spPr>
            <a:xfrm>
              <a:off x="2999160" y="38725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091" name="Group 10"/>
          <p:cNvGrpSpPr/>
          <p:nvPr/>
        </p:nvGrpSpPr>
        <p:grpSpPr>
          <a:xfrm>
            <a:off x="2277720" y="5777280"/>
            <a:ext cx="761760" cy="761760"/>
            <a:chOff x="2277720" y="5777280"/>
            <a:chExt cx="761760" cy="761760"/>
          </a:xfrm>
        </p:grpSpPr>
        <p:sp>
          <p:nvSpPr>
            <p:cNvPr id="2092" name="CustomShape 11"/>
            <p:cNvSpPr/>
            <p:nvPr/>
          </p:nvSpPr>
          <p:spPr>
            <a:xfrm>
              <a:off x="2277720" y="57772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3" name="CustomShape 12"/>
            <p:cNvSpPr/>
            <p:nvPr/>
          </p:nvSpPr>
          <p:spPr>
            <a:xfrm>
              <a:off x="2389320" y="59299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094" name="Group 13"/>
          <p:cNvGrpSpPr/>
          <p:nvPr/>
        </p:nvGrpSpPr>
        <p:grpSpPr>
          <a:xfrm>
            <a:off x="4563720" y="4481640"/>
            <a:ext cx="761760" cy="761760"/>
            <a:chOff x="4563720" y="4481640"/>
            <a:chExt cx="761760" cy="761760"/>
          </a:xfrm>
        </p:grpSpPr>
        <p:sp>
          <p:nvSpPr>
            <p:cNvPr id="2095" name="CustomShape 14"/>
            <p:cNvSpPr/>
            <p:nvPr/>
          </p:nvSpPr>
          <p:spPr>
            <a:xfrm>
              <a:off x="4563720" y="448164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6" name="CustomShape 15"/>
            <p:cNvSpPr/>
            <p:nvPr/>
          </p:nvSpPr>
          <p:spPr>
            <a:xfrm>
              <a:off x="4675320" y="463464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097" name="Group 16"/>
          <p:cNvGrpSpPr/>
          <p:nvPr/>
        </p:nvGrpSpPr>
        <p:grpSpPr>
          <a:xfrm>
            <a:off x="4563720" y="6691680"/>
            <a:ext cx="761760" cy="761760"/>
            <a:chOff x="4563720" y="6691680"/>
            <a:chExt cx="761760" cy="761760"/>
          </a:xfrm>
        </p:grpSpPr>
        <p:sp>
          <p:nvSpPr>
            <p:cNvPr id="2098" name="CustomShape 17"/>
            <p:cNvSpPr/>
            <p:nvPr/>
          </p:nvSpPr>
          <p:spPr>
            <a:xfrm>
              <a:off x="4563720" y="6691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9" name="CustomShape 18"/>
            <p:cNvSpPr/>
            <p:nvPr/>
          </p:nvSpPr>
          <p:spPr>
            <a:xfrm>
              <a:off x="4675320" y="6844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2100" name="CustomShape 19"/>
          <p:cNvSpPr/>
          <p:nvPr/>
        </p:nvSpPr>
        <p:spPr>
          <a:xfrm>
            <a:off x="1883880" y="4244760"/>
            <a:ext cx="1015920" cy="39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1" name="CustomShape 20"/>
          <p:cNvSpPr/>
          <p:nvPr/>
        </p:nvSpPr>
        <p:spPr>
          <a:xfrm>
            <a:off x="1769040" y="5090040"/>
            <a:ext cx="6368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2" name="CustomShape 21"/>
          <p:cNvSpPr/>
          <p:nvPr/>
        </p:nvSpPr>
        <p:spPr>
          <a:xfrm>
            <a:off x="3002760" y="5057640"/>
            <a:ext cx="159804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3" name="CustomShape 22"/>
          <p:cNvSpPr/>
          <p:nvPr/>
        </p:nvSpPr>
        <p:spPr>
          <a:xfrm>
            <a:off x="3628440" y="4264200"/>
            <a:ext cx="9561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4" name="CustomShape 23"/>
          <p:cNvSpPr/>
          <p:nvPr/>
        </p:nvSpPr>
        <p:spPr>
          <a:xfrm>
            <a:off x="4944960" y="5258160"/>
            <a:ext cx="360" cy="141876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5" name="CustomShape 24"/>
          <p:cNvSpPr/>
          <p:nvPr/>
        </p:nvSpPr>
        <p:spPr>
          <a:xfrm>
            <a:off x="217116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6" name="CustomShape 25"/>
          <p:cNvSpPr/>
          <p:nvPr/>
        </p:nvSpPr>
        <p:spPr>
          <a:xfrm>
            <a:off x="2082240" y="51674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7" name="CustomShape 26"/>
          <p:cNvSpPr/>
          <p:nvPr/>
        </p:nvSpPr>
        <p:spPr>
          <a:xfrm>
            <a:off x="397368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8" name="CustomShape 27"/>
          <p:cNvSpPr/>
          <p:nvPr/>
        </p:nvSpPr>
        <p:spPr>
          <a:xfrm>
            <a:off x="3733200" y="55436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09" name="CustomShape 28"/>
          <p:cNvSpPr/>
          <p:nvPr/>
        </p:nvSpPr>
        <p:spPr>
          <a:xfrm>
            <a:off x="5028480" y="57722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110" name="Group 29"/>
          <p:cNvGrpSpPr/>
          <p:nvPr/>
        </p:nvGrpSpPr>
        <p:grpSpPr>
          <a:xfrm>
            <a:off x="1236240" y="4506840"/>
            <a:ext cx="5486760" cy="4293000"/>
            <a:chOff x="1236240" y="4506840"/>
            <a:chExt cx="5486760" cy="4293000"/>
          </a:xfrm>
        </p:grpSpPr>
        <p:sp>
          <p:nvSpPr>
            <p:cNvPr id="2111" name="Line 30"/>
            <p:cNvSpPr/>
            <p:nvPr/>
          </p:nvSpPr>
          <p:spPr>
            <a:xfrm>
              <a:off x="1236240" y="52056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12" name="Line 31"/>
            <p:cNvSpPr/>
            <p:nvPr/>
          </p:nvSpPr>
          <p:spPr>
            <a:xfrm>
              <a:off x="2417040" y="6526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13" name="Line 32"/>
            <p:cNvSpPr/>
            <p:nvPr/>
          </p:nvSpPr>
          <p:spPr>
            <a:xfrm>
              <a:off x="2989440" y="45068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h=4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14" name="Line 33"/>
            <p:cNvSpPr/>
            <p:nvPr/>
          </p:nvSpPr>
          <p:spPr>
            <a:xfrm>
              <a:off x="5452920" y="4654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15" name="Line 34"/>
            <p:cNvSpPr/>
            <p:nvPr/>
          </p:nvSpPr>
          <p:spPr>
            <a:xfrm>
              <a:off x="4640400" y="7529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h=0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2116" name="CustomShape 35"/>
          <p:cNvSpPr/>
          <p:nvPr/>
        </p:nvSpPr>
        <p:spPr>
          <a:xfrm>
            <a:off x="9033480" y="3751200"/>
            <a:ext cx="94752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S (0+</a:t>
            </a:r>
            <a:r>
              <a:rPr b="0" lang="pt-BR" sz="2400" spc="-1" strike="noStrike">
                <a:solidFill>
                  <a:srgbClr val="c00000"/>
                </a:solidFill>
                <a:latin typeface="Calibri"/>
                <a:ea typeface="Calibri"/>
              </a:rPr>
              <a:t>2</a:t>
            </a: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117" name="Group 36"/>
          <p:cNvGrpSpPr/>
          <p:nvPr/>
        </p:nvGrpSpPr>
        <p:grpSpPr>
          <a:xfrm>
            <a:off x="8032680" y="4212720"/>
            <a:ext cx="2905200" cy="914760"/>
            <a:chOff x="8032680" y="4212720"/>
            <a:chExt cx="2905200" cy="914760"/>
          </a:xfrm>
        </p:grpSpPr>
        <p:sp>
          <p:nvSpPr>
            <p:cNvPr id="2118" name="CustomShape 37"/>
            <p:cNvSpPr/>
            <p:nvPr/>
          </p:nvSpPr>
          <p:spPr>
            <a:xfrm>
              <a:off x="8032680" y="4670640"/>
              <a:ext cx="9842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 (1+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4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19" name="CustomShape 38"/>
            <p:cNvSpPr/>
            <p:nvPr/>
          </p:nvSpPr>
          <p:spPr>
            <a:xfrm>
              <a:off x="9964440" y="4670640"/>
              <a:ext cx="9734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 (1+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20" name="Line 39"/>
            <p:cNvSpPr/>
            <p:nvPr/>
          </p:nvSpPr>
          <p:spPr>
            <a:xfrm>
              <a:off x="9507960" y="4212720"/>
              <a:ext cx="94428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1" name="Line 40"/>
            <p:cNvSpPr/>
            <p:nvPr/>
          </p:nvSpPr>
          <p:spPr>
            <a:xfrm flipH="1">
              <a:off x="8535960" y="4212720"/>
              <a:ext cx="97200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22" name="Group 41"/>
          <p:cNvGrpSpPr/>
          <p:nvPr/>
        </p:nvGrpSpPr>
        <p:grpSpPr>
          <a:xfrm>
            <a:off x="8048160" y="5132160"/>
            <a:ext cx="970560" cy="909720"/>
            <a:chOff x="8048160" y="5132160"/>
            <a:chExt cx="970560" cy="909720"/>
          </a:xfrm>
        </p:grpSpPr>
        <p:sp>
          <p:nvSpPr>
            <p:cNvPr id="2123" name="CustomShape 42"/>
            <p:cNvSpPr/>
            <p:nvPr/>
          </p:nvSpPr>
          <p:spPr>
            <a:xfrm>
              <a:off x="8048160" y="5585040"/>
              <a:ext cx="9705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(2+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24" name="Line 43"/>
            <p:cNvSpPr/>
            <p:nvPr/>
          </p:nvSpPr>
          <p:spPr>
            <a:xfrm flipH="1">
              <a:off x="8527680" y="5132160"/>
              <a:ext cx="8280" cy="45288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25" name="Group 44"/>
          <p:cNvGrpSpPr/>
          <p:nvPr/>
        </p:nvGrpSpPr>
        <p:grpSpPr>
          <a:xfrm>
            <a:off x="8046720" y="6046560"/>
            <a:ext cx="999360" cy="905040"/>
            <a:chOff x="8046720" y="6046560"/>
            <a:chExt cx="999360" cy="905040"/>
          </a:xfrm>
        </p:grpSpPr>
        <p:sp>
          <p:nvSpPr>
            <p:cNvPr id="2126" name="CustomShape 45"/>
            <p:cNvSpPr/>
            <p:nvPr/>
          </p:nvSpPr>
          <p:spPr>
            <a:xfrm>
              <a:off x="8046720" y="6494760"/>
              <a:ext cx="9993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(5+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0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27" name="Line 46"/>
            <p:cNvSpPr/>
            <p:nvPr/>
          </p:nvSpPr>
          <p:spPr>
            <a:xfrm>
              <a:off x="8527680" y="6046560"/>
              <a:ext cx="16200" cy="44820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28" name="Group 47"/>
          <p:cNvGrpSpPr/>
          <p:nvPr/>
        </p:nvGrpSpPr>
        <p:grpSpPr>
          <a:xfrm>
            <a:off x="9953280" y="5131800"/>
            <a:ext cx="970560" cy="905400"/>
            <a:chOff x="9953280" y="5131800"/>
            <a:chExt cx="970560" cy="905400"/>
          </a:xfrm>
        </p:grpSpPr>
        <p:sp>
          <p:nvSpPr>
            <p:cNvPr id="2129" name="CustomShape 48"/>
            <p:cNvSpPr/>
            <p:nvPr/>
          </p:nvSpPr>
          <p:spPr>
            <a:xfrm>
              <a:off x="9953280" y="5580360"/>
              <a:ext cx="9705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(3+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1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30" name="Line 49"/>
            <p:cNvSpPr/>
            <p:nvPr/>
          </p:nvSpPr>
          <p:spPr>
            <a:xfrm flipH="1">
              <a:off x="10432800" y="5131800"/>
              <a:ext cx="19440" cy="448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31" name="Group 50"/>
          <p:cNvGrpSpPr/>
          <p:nvPr/>
        </p:nvGrpSpPr>
        <p:grpSpPr>
          <a:xfrm>
            <a:off x="9938880" y="6044400"/>
            <a:ext cx="999360" cy="909360"/>
            <a:chOff x="9938880" y="6044400"/>
            <a:chExt cx="999360" cy="909360"/>
          </a:xfrm>
        </p:grpSpPr>
        <p:sp>
          <p:nvSpPr>
            <p:cNvPr id="2132" name="CustomShape 51"/>
            <p:cNvSpPr/>
            <p:nvPr/>
          </p:nvSpPr>
          <p:spPr>
            <a:xfrm>
              <a:off x="9938880" y="6496920"/>
              <a:ext cx="99936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(6+</a:t>
              </a:r>
              <a:r>
                <a:rPr b="0" lang="pt-BR" sz="24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0</a:t>
              </a: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33" name="Line 52"/>
            <p:cNvSpPr/>
            <p:nvPr/>
          </p:nvSpPr>
          <p:spPr>
            <a:xfrm flipH="1">
              <a:off x="10436040" y="6044400"/>
              <a:ext cx="1080" cy="4525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4" name="CustomShape 53"/>
          <p:cNvSpPr/>
          <p:nvPr/>
        </p:nvSpPr>
        <p:spPr>
          <a:xfrm>
            <a:off x="5191920" y="8521200"/>
            <a:ext cx="82483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ALCANÇADOS = {                                    }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35" name="CustomShape 54"/>
          <p:cNvSpPr/>
          <p:nvPr/>
        </p:nvSpPr>
        <p:spPr>
          <a:xfrm>
            <a:off x="9011880" y="8521200"/>
            <a:ext cx="7138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S: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0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36" name="CustomShape 55"/>
          <p:cNvSpPr/>
          <p:nvPr/>
        </p:nvSpPr>
        <p:spPr>
          <a:xfrm>
            <a:off x="9715320" y="8521200"/>
            <a:ext cx="7336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B: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37" name="CustomShape 56"/>
          <p:cNvSpPr/>
          <p:nvPr/>
        </p:nvSpPr>
        <p:spPr>
          <a:xfrm>
            <a:off x="11139480" y="8521200"/>
            <a:ext cx="73800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C: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3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38" name="CustomShape 57"/>
          <p:cNvSpPr/>
          <p:nvPr/>
        </p:nvSpPr>
        <p:spPr>
          <a:xfrm>
            <a:off x="10432080" y="8521200"/>
            <a:ext cx="72612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A: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39" name="CustomShape 58"/>
          <p:cNvSpPr/>
          <p:nvPr/>
        </p:nvSpPr>
        <p:spPr>
          <a:xfrm>
            <a:off x="11837880" y="8521200"/>
            <a:ext cx="7671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G: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6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40" name="CustomShape 59"/>
          <p:cNvSpPr/>
          <p:nvPr/>
        </p:nvSpPr>
        <p:spPr>
          <a:xfrm>
            <a:off x="6064200" y="473040"/>
            <a:ext cx="6503400" cy="283860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  <a:alpha val="3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def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0" lang="pt-BR" sz="1200" spc="-1" strike="noStrike">
                <a:solidFill>
                  <a:srgbClr val="0000ff"/>
                </a:solidFill>
                <a:latin typeface="Courier New"/>
                <a:ea typeface="Courier New"/>
              </a:rPr>
              <a:t>a_star_graph_search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(problem, f):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PriorityQueue([Node(problem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initialState(), 0)], key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reached[problem.initialState()]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0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while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node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pop()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isGoalState(node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for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action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problem.actions(node.state):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 = problem.nextState(node.state, action)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cost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node.cost + problem.stepCost(node.state, action)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state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not</a:t>
            </a:r>
            <a:r>
              <a:rPr b="0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or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&lt;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reached[state]: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reached[state] 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</a:t>
            </a:r>
            <a:r>
              <a:rPr b="0" lang="pt-BR" sz="12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add(Node(state, cost, node))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12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1200" spc="-1" strike="noStrike">
                <a:solidFill>
                  <a:srgbClr val="333333"/>
                </a:solidFill>
                <a:latin typeface="Courier New"/>
                <a:ea typeface="Courier New"/>
              </a:rPr>
              <a:t> failure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141" name="CustomShape 60"/>
          <p:cNvSpPr/>
          <p:nvPr/>
        </p:nvSpPr>
        <p:spPr>
          <a:xfrm>
            <a:off x="11139480" y="8521200"/>
            <a:ext cx="73800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C: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42" name="Line 61"/>
          <p:cNvSpPr/>
          <p:nvPr/>
        </p:nvSpPr>
        <p:spPr>
          <a:xfrm>
            <a:off x="4901400" y="2438280"/>
            <a:ext cx="2134080" cy="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3" name="CustomShape 62"/>
          <p:cNvSpPr/>
          <p:nvPr/>
        </p:nvSpPr>
        <p:spPr>
          <a:xfrm>
            <a:off x="11839680" y="8521200"/>
            <a:ext cx="7671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G:</a:t>
            </a:r>
            <a:r>
              <a:rPr b="0" lang="pt-BR" sz="3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5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" dur="indefinite" restart="never" nodeType="tmRoot">
          <p:childTnLst>
            <p:seq>
              <p:cTn id="179" dur="indefinite" nodeType="mainSeq">
                <p:childTnLst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9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afterEffect" fill="hold" presetClass="entr" presetID="2" presetSubtype="8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2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0273 0.019093 E">
                                      <p:cBhvr>
                                        <p:cTn id="235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nodeType="after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afterEffect" fill="hold" presetClass="exit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273 0.019093 L -0.024357 -0.090282 E">
                                      <p:cBhvr>
                                        <p:cTn id="252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CustomShape 1"/>
          <p:cNvSpPr/>
          <p:nvPr/>
        </p:nvSpPr>
        <p:spPr>
          <a:xfrm flipV="1">
            <a:off x="10499400" y="6990480"/>
            <a:ext cx="36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TextShape 2"/>
          <p:cNvSpPr txBox="1"/>
          <p:nvPr/>
        </p:nvSpPr>
        <p:spPr>
          <a:xfrm>
            <a:off x="406440" y="4542840"/>
            <a:ext cx="7896600" cy="5105160"/>
          </a:xfrm>
          <a:prstGeom prst="rect">
            <a:avLst/>
          </a:prstGeom>
          <a:solidFill>
            <a:srgbClr val="a6aaa9">
              <a:alpha val="25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 marL="342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Inicie árvore com solução inicial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  <a:p>
            <a:pPr marL="342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84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não existirem nós expansíveis retorne </a:t>
            </a:r>
            <a:r>
              <a:rPr b="0" lang="pt-BR" sz="262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falha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84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selecione nó folha de acordo com </a:t>
            </a:r>
            <a:r>
              <a:rPr b="0" lang="pt-BR" sz="262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estratégia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84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se nó contém estado-meta, retorne solução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684360" indent="-342000">
              <a:lnSpc>
                <a:spcPct val="10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62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expanda</a:t>
            </a:r>
            <a:r>
              <a:rPr b="0" lang="pt-BR" sz="26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árvore com </a:t>
            </a:r>
            <a:r>
              <a:rPr b="0" lang="pt-BR" sz="262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nó gerado</a:t>
            </a:r>
            <a:endParaRPr b="0" lang="pt-BR" sz="262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94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árvore de busca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95" name="CustomShape 4"/>
          <p:cNvSpPr/>
          <p:nvPr/>
        </p:nvSpPr>
        <p:spPr>
          <a:xfrm>
            <a:off x="406440" y="1968480"/>
            <a:ext cx="7896600" cy="250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Representa busca como uma árvore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representam soluções parciais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296" name="CustomShape 5"/>
          <p:cNvSpPr/>
          <p:nvPr/>
        </p:nvSpPr>
        <p:spPr>
          <a:xfrm flipH="1" flipV="1">
            <a:off x="10498680" y="58730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6"/>
          <p:cNvSpPr/>
          <p:nvPr/>
        </p:nvSpPr>
        <p:spPr>
          <a:xfrm flipV="1">
            <a:off x="10499400" y="5873040"/>
            <a:ext cx="36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7"/>
          <p:cNvSpPr/>
          <p:nvPr/>
        </p:nvSpPr>
        <p:spPr>
          <a:xfrm flipV="1">
            <a:off x="9343800" y="5873040"/>
            <a:ext cx="1155240" cy="11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8"/>
          <p:cNvSpPr/>
          <p:nvPr/>
        </p:nvSpPr>
        <p:spPr>
          <a:xfrm>
            <a:off x="10001880" y="566820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000000"/>
                </a:solidFill>
                <a:latin typeface="DIN Condensed"/>
                <a:ea typeface="DIN Condensed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0" name="CustomShape 9"/>
          <p:cNvSpPr/>
          <p:nvPr/>
        </p:nvSpPr>
        <p:spPr>
          <a:xfrm>
            <a:off x="10001880" y="67856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1" name="CustomShape 10"/>
          <p:cNvSpPr/>
          <p:nvPr/>
        </p:nvSpPr>
        <p:spPr>
          <a:xfrm>
            <a:off x="11157840" y="67856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2" name="CustomShape 11"/>
          <p:cNvSpPr/>
          <p:nvPr/>
        </p:nvSpPr>
        <p:spPr>
          <a:xfrm flipV="1">
            <a:off x="9340560" y="6991200"/>
            <a:ext cx="2880" cy="110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0152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2"/>
          <p:cNvSpPr/>
          <p:nvPr/>
        </p:nvSpPr>
        <p:spPr>
          <a:xfrm>
            <a:off x="8811000" y="8362440"/>
            <a:ext cx="424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04" name="CustomShape 13"/>
          <p:cNvSpPr/>
          <p:nvPr/>
        </p:nvSpPr>
        <p:spPr>
          <a:xfrm>
            <a:off x="10001880" y="79030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C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5" name="CustomShape 14"/>
          <p:cNvSpPr/>
          <p:nvPr/>
        </p:nvSpPr>
        <p:spPr>
          <a:xfrm>
            <a:off x="10523520" y="356832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306" name="CustomShape 15"/>
          <p:cNvSpPr/>
          <p:nvPr/>
        </p:nvSpPr>
        <p:spPr>
          <a:xfrm>
            <a:off x="8843040" y="789048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s</a:t>
            </a:r>
            <a:r>
              <a:rPr b="0" lang="pt-BR" sz="2800" spc="-1" strike="noStrike" baseline="-5000" cap="all">
                <a:solidFill>
                  <a:srgbClr val="232323"/>
                </a:solidFill>
                <a:latin typeface="DIN Condensed"/>
                <a:ea typeface="DIN Condensed"/>
              </a:rPr>
              <a:t>m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307" name="CustomShape 16"/>
          <p:cNvSpPr/>
          <p:nvPr/>
        </p:nvSpPr>
        <p:spPr>
          <a:xfrm>
            <a:off x="8846280" y="6785640"/>
            <a:ext cx="994680" cy="4111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</a:t>
            </a:r>
            <a:endParaRPr b="0" lang="pt-BR" sz="2800" spc="-1" strike="noStrike">
              <a:latin typeface="Arial"/>
            </a:endParaRPr>
          </a:p>
        </p:txBody>
      </p:sp>
      <p:grpSp>
        <p:nvGrpSpPr>
          <p:cNvPr id="1308" name="Group 17"/>
          <p:cNvGrpSpPr/>
          <p:nvPr/>
        </p:nvGrpSpPr>
        <p:grpSpPr>
          <a:xfrm>
            <a:off x="8610480" y="914400"/>
            <a:ext cx="3746160" cy="4127040"/>
            <a:chOff x="8610480" y="914400"/>
            <a:chExt cx="3746160" cy="4127040"/>
          </a:xfrm>
        </p:grpSpPr>
        <p:sp>
          <p:nvSpPr>
            <p:cNvPr id="1309" name="CustomShape 18"/>
            <p:cNvSpPr/>
            <p:nvPr/>
          </p:nvSpPr>
          <p:spPr>
            <a:xfrm>
              <a:off x="8610480" y="2616120"/>
              <a:ext cx="723600" cy="723600"/>
            </a:xfrm>
            <a:prstGeom prst="ellipse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ffffff"/>
                  </a:solidFill>
                  <a:latin typeface="DIN Condensed"/>
                  <a:ea typeface="DIN Condensed"/>
                </a:rPr>
                <a:t>0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310" name="CustomShape 19"/>
            <p:cNvSpPr/>
            <p:nvPr/>
          </p:nvSpPr>
          <p:spPr>
            <a:xfrm>
              <a:off x="10121760" y="91440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a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311" name="CustomShape 20"/>
            <p:cNvSpPr/>
            <p:nvPr/>
          </p:nvSpPr>
          <p:spPr>
            <a:xfrm>
              <a:off x="10121760" y="261612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b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312" name="CustomShape 21"/>
            <p:cNvSpPr/>
            <p:nvPr/>
          </p:nvSpPr>
          <p:spPr>
            <a:xfrm>
              <a:off x="11633040" y="2616120"/>
              <a:ext cx="723600" cy="723600"/>
            </a:xfrm>
            <a:prstGeom prst="ellipse">
              <a:avLst/>
            </a:prstGeom>
            <a:solidFill>
              <a:schemeClr val="accent4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232323"/>
                  </a:solidFill>
                  <a:latin typeface="DIN Condensed"/>
                  <a:ea typeface="DIN Condensed"/>
                </a:rPr>
                <a:t>s</a:t>
              </a:r>
              <a:r>
                <a:rPr b="0" lang="pt-BR" sz="2800" spc="-1" strike="noStrike" baseline="-5000" cap="all">
                  <a:solidFill>
                    <a:srgbClr val="232323"/>
                  </a:solidFill>
                  <a:latin typeface="DIN Condensed"/>
                  <a:ea typeface="DIN Condensed"/>
                </a:rPr>
                <a:t>m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313" name="CustomShape 22"/>
            <p:cNvSpPr/>
            <p:nvPr/>
          </p:nvSpPr>
          <p:spPr>
            <a:xfrm>
              <a:off x="10121760" y="4317840"/>
              <a:ext cx="723600" cy="72360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"/>
                  <a:ea typeface="DIN Condensed"/>
                </a:rPr>
                <a:t>c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1314" name="CustomShape 23"/>
            <p:cNvSpPr/>
            <p:nvPr/>
          </p:nvSpPr>
          <p:spPr>
            <a:xfrm flipV="1">
              <a:off x="8972640" y="127584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5" name="CustomShape 24"/>
            <p:cNvSpPr/>
            <p:nvPr/>
          </p:nvSpPr>
          <p:spPr>
            <a:xfrm>
              <a:off x="10483920" y="127620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6" name="CustomShape 25"/>
            <p:cNvSpPr/>
            <p:nvPr/>
          </p:nvSpPr>
          <p:spPr>
            <a:xfrm flipH="1" flipV="1">
              <a:off x="897192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7" name="CustomShape 26"/>
            <p:cNvSpPr/>
            <p:nvPr/>
          </p:nvSpPr>
          <p:spPr>
            <a:xfrm flipH="1">
              <a:off x="10483200" y="2978280"/>
              <a:ext cx="151092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8" name="CustomShape 27"/>
            <p:cNvSpPr/>
            <p:nvPr/>
          </p:nvSpPr>
          <p:spPr>
            <a:xfrm>
              <a:off x="897264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9" name="CustomShape 28"/>
            <p:cNvSpPr/>
            <p:nvPr/>
          </p:nvSpPr>
          <p:spPr>
            <a:xfrm>
              <a:off x="10483920" y="2978280"/>
              <a:ext cx="15109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0" name="CustomShape 29"/>
            <p:cNvSpPr/>
            <p:nvPr/>
          </p:nvSpPr>
          <p:spPr>
            <a:xfrm>
              <a:off x="8948880" y="126972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1" name="CustomShape 30"/>
            <p:cNvSpPr/>
            <p:nvPr/>
          </p:nvSpPr>
          <p:spPr>
            <a:xfrm>
              <a:off x="8793000" y="41270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2" name="CustomShape 31"/>
            <p:cNvSpPr/>
            <p:nvPr/>
          </p:nvSpPr>
          <p:spPr>
            <a:xfrm>
              <a:off x="955620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3" name="CustomShape 32"/>
            <p:cNvSpPr/>
            <p:nvPr/>
          </p:nvSpPr>
          <p:spPr>
            <a:xfrm>
              <a:off x="11067480" y="246348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4" name="CustomShape 33"/>
            <p:cNvSpPr/>
            <p:nvPr/>
          </p:nvSpPr>
          <p:spPr>
            <a:xfrm>
              <a:off x="11721600" y="3961800"/>
              <a:ext cx="34344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5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5" name="CustomShape 34"/>
            <p:cNvSpPr/>
            <p:nvPr/>
          </p:nvSpPr>
          <p:spPr>
            <a:xfrm>
              <a:off x="11667600" y="1317240"/>
              <a:ext cx="585720" cy="5590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3000" spc="-1" strike="noStrike">
                  <a:solidFill>
                    <a:srgbClr val="2389c0"/>
                  </a:solidFill>
                  <a:latin typeface="Avenir Next Medium"/>
                  <a:ea typeface="Avenir Next Medium"/>
                </a:rPr>
                <a:t>10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1326" name="CustomShape 35"/>
            <p:cNvSpPr/>
            <p:nvPr/>
          </p:nvSpPr>
          <p:spPr>
            <a:xfrm flipV="1">
              <a:off x="10483920" y="2978280"/>
              <a:ext cx="360" cy="1701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CustomShape 1"/>
          <p:cNvSpPr/>
          <p:nvPr/>
        </p:nvSpPr>
        <p:spPr>
          <a:xfrm>
            <a:off x="9790920" y="6248520"/>
            <a:ext cx="1295640" cy="894960"/>
          </a:xfrm>
          <a:prstGeom prst="rect">
            <a:avLst/>
          </a:prstGeom>
          <a:solidFill>
            <a:schemeClr val="accent1">
              <a:hueOff val="-84091"/>
              <a:satOff val="15316"/>
              <a:lumOff val="24313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5" name="CustomShape 2"/>
          <p:cNvSpPr/>
          <p:nvPr/>
        </p:nvSpPr>
        <p:spPr>
          <a:xfrm>
            <a:off x="9790920" y="5503680"/>
            <a:ext cx="1295640" cy="599760"/>
          </a:xfrm>
          <a:prstGeom prst="rect">
            <a:avLst/>
          </a:prstGeom>
          <a:solidFill>
            <a:schemeClr val="accent5">
              <a:hueOff val="343847"/>
              <a:satOff val="6318"/>
              <a:lumOff val="8159"/>
              <a:alpha val="7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6" name="CustomShape 3"/>
          <p:cNvSpPr/>
          <p:nvPr/>
        </p:nvSpPr>
        <p:spPr>
          <a:xfrm>
            <a:off x="7898760" y="6248520"/>
            <a:ext cx="1295640" cy="894960"/>
          </a:xfrm>
          <a:prstGeom prst="rect">
            <a:avLst/>
          </a:prstGeom>
          <a:solidFill>
            <a:schemeClr val="accent3">
              <a:hueOff val="-1187647"/>
              <a:satOff val="22407"/>
              <a:lumOff val="18627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7" name="TextShape 4"/>
          <p:cNvSpPr txBox="1"/>
          <p:nvPr/>
        </p:nvSpPr>
        <p:spPr>
          <a:xfrm>
            <a:off x="406440" y="673200"/>
            <a:ext cx="12191760" cy="1576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838787"/>
                </a:solidFill>
                <a:latin typeface="DIN Condensed"/>
                <a:ea typeface="DIN Condensed"/>
              </a:rPr>
              <a:t>busca de CUSTO UNIFORME em grafo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148" name="Group 5"/>
          <p:cNvGrpSpPr/>
          <p:nvPr/>
        </p:nvGrpSpPr>
        <p:grpSpPr>
          <a:xfrm>
            <a:off x="1134720" y="4405680"/>
            <a:ext cx="761760" cy="761760"/>
            <a:chOff x="1134720" y="4405680"/>
            <a:chExt cx="761760" cy="761760"/>
          </a:xfrm>
        </p:grpSpPr>
        <p:sp>
          <p:nvSpPr>
            <p:cNvPr id="2149" name="CustomShape 6"/>
            <p:cNvSpPr/>
            <p:nvPr/>
          </p:nvSpPr>
          <p:spPr>
            <a:xfrm>
              <a:off x="1134720" y="4405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0" name="CustomShape 7"/>
            <p:cNvSpPr/>
            <p:nvPr/>
          </p:nvSpPr>
          <p:spPr>
            <a:xfrm>
              <a:off x="1246320" y="4558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151" name="Group 8"/>
          <p:cNvGrpSpPr/>
          <p:nvPr/>
        </p:nvGrpSpPr>
        <p:grpSpPr>
          <a:xfrm>
            <a:off x="2887560" y="3719880"/>
            <a:ext cx="761760" cy="761760"/>
            <a:chOff x="2887560" y="3719880"/>
            <a:chExt cx="761760" cy="761760"/>
          </a:xfrm>
        </p:grpSpPr>
        <p:sp>
          <p:nvSpPr>
            <p:cNvPr id="2152" name="CustomShape 9"/>
            <p:cNvSpPr/>
            <p:nvPr/>
          </p:nvSpPr>
          <p:spPr>
            <a:xfrm>
              <a:off x="2887560" y="37198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3" name="CustomShape 10"/>
            <p:cNvSpPr/>
            <p:nvPr/>
          </p:nvSpPr>
          <p:spPr>
            <a:xfrm>
              <a:off x="2999160" y="38725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154" name="Group 11"/>
          <p:cNvGrpSpPr/>
          <p:nvPr/>
        </p:nvGrpSpPr>
        <p:grpSpPr>
          <a:xfrm>
            <a:off x="2277720" y="5777280"/>
            <a:ext cx="761760" cy="761760"/>
            <a:chOff x="2277720" y="5777280"/>
            <a:chExt cx="761760" cy="761760"/>
          </a:xfrm>
        </p:grpSpPr>
        <p:sp>
          <p:nvSpPr>
            <p:cNvPr id="2155" name="CustomShape 12"/>
            <p:cNvSpPr/>
            <p:nvPr/>
          </p:nvSpPr>
          <p:spPr>
            <a:xfrm>
              <a:off x="2277720" y="57772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6" name="CustomShape 13"/>
            <p:cNvSpPr/>
            <p:nvPr/>
          </p:nvSpPr>
          <p:spPr>
            <a:xfrm>
              <a:off x="2389320" y="59299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157" name="Group 14"/>
          <p:cNvGrpSpPr/>
          <p:nvPr/>
        </p:nvGrpSpPr>
        <p:grpSpPr>
          <a:xfrm>
            <a:off x="4563720" y="4481640"/>
            <a:ext cx="761760" cy="761760"/>
            <a:chOff x="4563720" y="4481640"/>
            <a:chExt cx="761760" cy="761760"/>
          </a:xfrm>
        </p:grpSpPr>
        <p:sp>
          <p:nvSpPr>
            <p:cNvPr id="2158" name="CustomShape 15"/>
            <p:cNvSpPr/>
            <p:nvPr/>
          </p:nvSpPr>
          <p:spPr>
            <a:xfrm>
              <a:off x="4563720" y="448164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9" name="CustomShape 16"/>
            <p:cNvSpPr/>
            <p:nvPr/>
          </p:nvSpPr>
          <p:spPr>
            <a:xfrm>
              <a:off x="4675320" y="463464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2160" name="Group 17"/>
          <p:cNvGrpSpPr/>
          <p:nvPr/>
        </p:nvGrpSpPr>
        <p:grpSpPr>
          <a:xfrm>
            <a:off x="4563720" y="6691680"/>
            <a:ext cx="761760" cy="761760"/>
            <a:chOff x="4563720" y="6691680"/>
            <a:chExt cx="761760" cy="761760"/>
          </a:xfrm>
        </p:grpSpPr>
        <p:sp>
          <p:nvSpPr>
            <p:cNvPr id="2161" name="CustomShape 18"/>
            <p:cNvSpPr/>
            <p:nvPr/>
          </p:nvSpPr>
          <p:spPr>
            <a:xfrm>
              <a:off x="4563720" y="6691680"/>
              <a:ext cx="761760" cy="76176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2" name="CustomShape 19"/>
            <p:cNvSpPr/>
            <p:nvPr/>
          </p:nvSpPr>
          <p:spPr>
            <a:xfrm>
              <a:off x="4675320" y="6844320"/>
              <a:ext cx="538560" cy="4564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2163" name="CustomShape 20"/>
          <p:cNvSpPr/>
          <p:nvPr/>
        </p:nvSpPr>
        <p:spPr>
          <a:xfrm>
            <a:off x="1883880" y="4244760"/>
            <a:ext cx="1015920" cy="39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4" name="CustomShape 21"/>
          <p:cNvSpPr/>
          <p:nvPr/>
        </p:nvSpPr>
        <p:spPr>
          <a:xfrm>
            <a:off x="1769040" y="5090040"/>
            <a:ext cx="636840" cy="76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5" name="CustomShape 22"/>
          <p:cNvSpPr/>
          <p:nvPr/>
        </p:nvSpPr>
        <p:spPr>
          <a:xfrm>
            <a:off x="3002760" y="5057640"/>
            <a:ext cx="159804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6" name="CustomShape 23"/>
          <p:cNvSpPr/>
          <p:nvPr/>
        </p:nvSpPr>
        <p:spPr>
          <a:xfrm>
            <a:off x="3628440" y="4264200"/>
            <a:ext cx="956160" cy="43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7" name="CustomShape 24"/>
          <p:cNvSpPr/>
          <p:nvPr/>
        </p:nvSpPr>
        <p:spPr>
          <a:xfrm>
            <a:off x="4944960" y="5258160"/>
            <a:ext cx="360" cy="141876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8" name="CustomShape 25"/>
          <p:cNvSpPr/>
          <p:nvPr/>
        </p:nvSpPr>
        <p:spPr>
          <a:xfrm>
            <a:off x="217116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9" name="CustomShape 26"/>
          <p:cNvSpPr/>
          <p:nvPr/>
        </p:nvSpPr>
        <p:spPr>
          <a:xfrm>
            <a:off x="2082240" y="51674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0" name="CustomShape 27"/>
          <p:cNvSpPr/>
          <p:nvPr/>
        </p:nvSpPr>
        <p:spPr>
          <a:xfrm>
            <a:off x="3973680" y="408708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1" name="CustomShape 28"/>
          <p:cNvSpPr/>
          <p:nvPr/>
        </p:nvSpPr>
        <p:spPr>
          <a:xfrm>
            <a:off x="3733200" y="55436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72" name="CustomShape 29"/>
          <p:cNvSpPr/>
          <p:nvPr/>
        </p:nvSpPr>
        <p:spPr>
          <a:xfrm>
            <a:off x="5028480" y="5772240"/>
            <a:ext cx="20844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2173" name="Group 30"/>
          <p:cNvGrpSpPr/>
          <p:nvPr/>
        </p:nvGrpSpPr>
        <p:grpSpPr>
          <a:xfrm>
            <a:off x="1236240" y="4506840"/>
            <a:ext cx="5486760" cy="4293000"/>
            <a:chOff x="1236240" y="4506840"/>
            <a:chExt cx="5486760" cy="4293000"/>
          </a:xfrm>
        </p:grpSpPr>
        <p:sp>
          <p:nvSpPr>
            <p:cNvPr id="2174" name="Line 31"/>
            <p:cNvSpPr/>
            <p:nvPr/>
          </p:nvSpPr>
          <p:spPr>
            <a:xfrm>
              <a:off x="1236240" y="52056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g=0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75" name="Line 32"/>
            <p:cNvSpPr/>
            <p:nvPr/>
          </p:nvSpPr>
          <p:spPr>
            <a:xfrm>
              <a:off x="2417040" y="6526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g=1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76" name="Line 33"/>
            <p:cNvSpPr/>
            <p:nvPr/>
          </p:nvSpPr>
          <p:spPr>
            <a:xfrm>
              <a:off x="2989440" y="45068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g=1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77" name="Line 34"/>
            <p:cNvSpPr/>
            <p:nvPr/>
          </p:nvSpPr>
          <p:spPr>
            <a:xfrm>
              <a:off x="5452920" y="4654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g=2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178" name="Line 35"/>
            <p:cNvSpPr/>
            <p:nvPr/>
          </p:nvSpPr>
          <p:spPr>
            <a:xfrm>
              <a:off x="4640400" y="7529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1" i="1" lang="pt-BR" sz="1800" spc="-1" strike="noStrike">
                  <a:solidFill>
                    <a:srgbClr val="c00000"/>
                  </a:solidFill>
                  <a:latin typeface="Calibri"/>
                  <a:ea typeface="Calibri"/>
                </a:rPr>
                <a:t>g=5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2179" name="CustomShape 36"/>
          <p:cNvSpPr/>
          <p:nvPr/>
        </p:nvSpPr>
        <p:spPr>
          <a:xfrm>
            <a:off x="9153720" y="3751200"/>
            <a:ext cx="641160" cy="4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S (0)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2180" name="Group 37"/>
          <p:cNvGrpSpPr/>
          <p:nvPr/>
        </p:nvGrpSpPr>
        <p:grpSpPr>
          <a:xfrm>
            <a:off x="7993800" y="4212720"/>
            <a:ext cx="3191400" cy="1727640"/>
            <a:chOff x="7993800" y="4212720"/>
            <a:chExt cx="3191400" cy="1727640"/>
          </a:xfrm>
        </p:grpSpPr>
        <p:sp>
          <p:nvSpPr>
            <p:cNvPr id="2181" name="Line 38"/>
            <p:cNvSpPr/>
            <p:nvPr/>
          </p:nvSpPr>
          <p:spPr>
            <a:xfrm>
              <a:off x="7993800" y="46702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 (1)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82" name="Line 39"/>
            <p:cNvSpPr/>
            <p:nvPr/>
          </p:nvSpPr>
          <p:spPr>
            <a:xfrm>
              <a:off x="9915480" y="467028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B (1)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83" name="Line 40"/>
            <p:cNvSpPr/>
            <p:nvPr/>
          </p:nvSpPr>
          <p:spPr>
            <a:xfrm>
              <a:off x="9507960" y="4212720"/>
              <a:ext cx="94428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4" name="Line 41"/>
            <p:cNvSpPr/>
            <p:nvPr/>
          </p:nvSpPr>
          <p:spPr>
            <a:xfrm flipH="1">
              <a:off x="8535960" y="4212720"/>
              <a:ext cx="972000" cy="457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5" name="Group 42"/>
          <p:cNvGrpSpPr/>
          <p:nvPr/>
        </p:nvGrpSpPr>
        <p:grpSpPr>
          <a:xfrm>
            <a:off x="7992720" y="5132160"/>
            <a:ext cx="1270080" cy="1722600"/>
            <a:chOff x="7992720" y="5132160"/>
            <a:chExt cx="1270080" cy="1722600"/>
          </a:xfrm>
        </p:grpSpPr>
        <p:sp>
          <p:nvSpPr>
            <p:cNvPr id="2186" name="Line 43"/>
            <p:cNvSpPr/>
            <p:nvPr/>
          </p:nvSpPr>
          <p:spPr>
            <a:xfrm>
              <a:off x="7992720" y="55850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(2)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87" name="Line 44"/>
            <p:cNvSpPr/>
            <p:nvPr/>
          </p:nvSpPr>
          <p:spPr>
            <a:xfrm flipH="1">
              <a:off x="8527680" y="5132160"/>
              <a:ext cx="8280" cy="45288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88" name="Group 45"/>
          <p:cNvGrpSpPr/>
          <p:nvPr/>
        </p:nvGrpSpPr>
        <p:grpSpPr>
          <a:xfrm>
            <a:off x="7993800" y="6046560"/>
            <a:ext cx="1270080" cy="1718280"/>
            <a:chOff x="7993800" y="6046560"/>
            <a:chExt cx="1270080" cy="1718280"/>
          </a:xfrm>
        </p:grpSpPr>
        <p:sp>
          <p:nvSpPr>
            <p:cNvPr id="2189" name="Line 46"/>
            <p:cNvSpPr/>
            <p:nvPr/>
          </p:nvSpPr>
          <p:spPr>
            <a:xfrm>
              <a:off x="7993800" y="64947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(5)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90" name="Line 47"/>
            <p:cNvSpPr/>
            <p:nvPr/>
          </p:nvSpPr>
          <p:spPr>
            <a:xfrm>
              <a:off x="8527680" y="6046560"/>
              <a:ext cx="16200" cy="44820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91" name="Group 48"/>
          <p:cNvGrpSpPr/>
          <p:nvPr/>
        </p:nvGrpSpPr>
        <p:grpSpPr>
          <a:xfrm>
            <a:off x="9897840" y="5131800"/>
            <a:ext cx="1269720" cy="1718640"/>
            <a:chOff x="9897840" y="5131800"/>
            <a:chExt cx="1269720" cy="1718640"/>
          </a:xfrm>
        </p:grpSpPr>
        <p:sp>
          <p:nvSpPr>
            <p:cNvPr id="2192" name="Line 49"/>
            <p:cNvSpPr/>
            <p:nvPr/>
          </p:nvSpPr>
          <p:spPr>
            <a:xfrm>
              <a:off x="9897840" y="55803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 (3)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93" name="Line 50"/>
            <p:cNvSpPr/>
            <p:nvPr/>
          </p:nvSpPr>
          <p:spPr>
            <a:xfrm flipH="1">
              <a:off x="10432800" y="5131800"/>
              <a:ext cx="19440" cy="4485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94" name="Group 51"/>
          <p:cNvGrpSpPr/>
          <p:nvPr/>
        </p:nvGrpSpPr>
        <p:grpSpPr>
          <a:xfrm>
            <a:off x="9885960" y="6044400"/>
            <a:ext cx="1269720" cy="1722600"/>
            <a:chOff x="9885960" y="6044400"/>
            <a:chExt cx="1269720" cy="1722600"/>
          </a:xfrm>
        </p:grpSpPr>
        <p:sp>
          <p:nvSpPr>
            <p:cNvPr id="2195" name="Line 52"/>
            <p:cNvSpPr/>
            <p:nvPr/>
          </p:nvSpPr>
          <p:spPr>
            <a:xfrm>
              <a:off x="9885960" y="649692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G (6)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196" name="Line 53"/>
            <p:cNvSpPr/>
            <p:nvPr/>
          </p:nvSpPr>
          <p:spPr>
            <a:xfrm flipH="1">
              <a:off x="10436040" y="6044400"/>
              <a:ext cx="1080" cy="45252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97" name="CustomShape 54"/>
          <p:cNvSpPr/>
          <p:nvPr/>
        </p:nvSpPr>
        <p:spPr>
          <a:xfrm>
            <a:off x="5089320" y="8521200"/>
            <a:ext cx="75261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ALCANÇADOS = {                              }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98" name="CustomShape 55"/>
          <p:cNvSpPr/>
          <p:nvPr/>
        </p:nvSpPr>
        <p:spPr>
          <a:xfrm>
            <a:off x="9191880" y="8521200"/>
            <a:ext cx="3434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199" name="CustomShape 56"/>
          <p:cNvSpPr/>
          <p:nvPr/>
        </p:nvSpPr>
        <p:spPr>
          <a:xfrm>
            <a:off x="9675000" y="8521200"/>
            <a:ext cx="3632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00" name="CustomShape 57"/>
          <p:cNvSpPr/>
          <p:nvPr/>
        </p:nvSpPr>
        <p:spPr>
          <a:xfrm>
            <a:off x="10194480" y="8521200"/>
            <a:ext cx="36324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01" name="CustomShape 58"/>
          <p:cNvSpPr/>
          <p:nvPr/>
        </p:nvSpPr>
        <p:spPr>
          <a:xfrm>
            <a:off x="10722960" y="8521200"/>
            <a:ext cx="3693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C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202" name="CustomShape 59"/>
          <p:cNvSpPr/>
          <p:nvPr/>
        </p:nvSpPr>
        <p:spPr>
          <a:xfrm>
            <a:off x="11255040" y="8521200"/>
            <a:ext cx="39816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G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6" dur="indefinite" restart="never" nodeType="tmRoot">
          <p:childTnLst>
            <p:seq>
              <p:cTn id="257" dur="indefinite" nodeType="mainSeq">
                <p:childTnLst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2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2" fill="hold"/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6" fill="hold"/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3" fill="hold"/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7" fill="hold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0" fill="hold"/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TextShape 1"/>
          <p:cNvSpPr txBox="1"/>
          <p:nvPr/>
        </p:nvSpPr>
        <p:spPr>
          <a:xfrm>
            <a:off x="7212960" y="5575320"/>
            <a:ext cx="5042160" cy="3377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 de custo uniforme em grafo evita esforço desnecessário sem prejudicar otimalidade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‣"/>
            </a:pP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Por quê?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grpSp>
        <p:nvGrpSpPr>
          <p:cNvPr id="2204" name="Group 2"/>
          <p:cNvGrpSpPr/>
          <p:nvPr/>
        </p:nvGrpSpPr>
        <p:grpSpPr>
          <a:xfrm>
            <a:off x="1198440" y="5370840"/>
            <a:ext cx="5587920" cy="5079960"/>
            <a:chOff x="1198440" y="5370840"/>
            <a:chExt cx="5587920" cy="5079960"/>
          </a:xfrm>
        </p:grpSpPr>
        <p:grpSp>
          <p:nvGrpSpPr>
            <p:cNvPr id="2205" name="Group 3"/>
            <p:cNvGrpSpPr/>
            <p:nvPr/>
          </p:nvGrpSpPr>
          <p:grpSpPr>
            <a:xfrm>
              <a:off x="1198440" y="6056640"/>
              <a:ext cx="761760" cy="761760"/>
              <a:chOff x="1198440" y="6056640"/>
              <a:chExt cx="761760" cy="761760"/>
            </a:xfrm>
          </p:grpSpPr>
          <p:sp>
            <p:nvSpPr>
              <p:cNvPr id="2206" name="CustomShape 4"/>
              <p:cNvSpPr/>
              <p:nvPr/>
            </p:nvSpPr>
            <p:spPr>
              <a:xfrm>
                <a:off x="1198440" y="6056640"/>
                <a:ext cx="761760" cy="7617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07" name="CustomShape 5"/>
              <p:cNvSpPr/>
              <p:nvPr/>
            </p:nvSpPr>
            <p:spPr>
              <a:xfrm>
                <a:off x="1310040" y="6209280"/>
                <a:ext cx="538560" cy="456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pt-BR" sz="24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S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2208" name="Group 6"/>
            <p:cNvGrpSpPr/>
            <p:nvPr/>
          </p:nvGrpSpPr>
          <p:grpSpPr>
            <a:xfrm>
              <a:off x="2950920" y="5370840"/>
              <a:ext cx="761760" cy="761760"/>
              <a:chOff x="2950920" y="5370840"/>
              <a:chExt cx="761760" cy="761760"/>
            </a:xfrm>
          </p:grpSpPr>
          <p:sp>
            <p:nvSpPr>
              <p:cNvPr id="2209" name="CustomShape 7"/>
              <p:cNvSpPr/>
              <p:nvPr/>
            </p:nvSpPr>
            <p:spPr>
              <a:xfrm>
                <a:off x="2950920" y="5370840"/>
                <a:ext cx="761760" cy="7617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0" name="CustomShape 8"/>
              <p:cNvSpPr/>
              <p:nvPr/>
            </p:nvSpPr>
            <p:spPr>
              <a:xfrm>
                <a:off x="3062520" y="5523480"/>
                <a:ext cx="538560" cy="456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A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2211" name="Group 9"/>
            <p:cNvGrpSpPr/>
            <p:nvPr/>
          </p:nvGrpSpPr>
          <p:grpSpPr>
            <a:xfrm>
              <a:off x="2341440" y="7428240"/>
              <a:ext cx="761760" cy="761760"/>
              <a:chOff x="2341440" y="7428240"/>
              <a:chExt cx="761760" cy="761760"/>
            </a:xfrm>
          </p:grpSpPr>
          <p:sp>
            <p:nvSpPr>
              <p:cNvPr id="2212" name="CustomShape 10"/>
              <p:cNvSpPr/>
              <p:nvPr/>
            </p:nvSpPr>
            <p:spPr>
              <a:xfrm>
                <a:off x="2341440" y="7428240"/>
                <a:ext cx="761760" cy="7617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3" name="CustomShape 11"/>
              <p:cNvSpPr/>
              <p:nvPr/>
            </p:nvSpPr>
            <p:spPr>
              <a:xfrm>
                <a:off x="2453040" y="7580880"/>
                <a:ext cx="538560" cy="456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B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2214" name="Group 12"/>
            <p:cNvGrpSpPr/>
            <p:nvPr/>
          </p:nvGrpSpPr>
          <p:grpSpPr>
            <a:xfrm>
              <a:off x="4627440" y="6132600"/>
              <a:ext cx="761760" cy="761760"/>
              <a:chOff x="4627440" y="6132600"/>
              <a:chExt cx="761760" cy="761760"/>
            </a:xfrm>
          </p:grpSpPr>
          <p:sp>
            <p:nvSpPr>
              <p:cNvPr id="2215" name="CustomShape 13"/>
              <p:cNvSpPr/>
              <p:nvPr/>
            </p:nvSpPr>
            <p:spPr>
              <a:xfrm>
                <a:off x="4627440" y="6132600"/>
                <a:ext cx="761760" cy="7617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6" name="CustomShape 14"/>
              <p:cNvSpPr/>
              <p:nvPr/>
            </p:nvSpPr>
            <p:spPr>
              <a:xfrm>
                <a:off x="4739040" y="6285600"/>
                <a:ext cx="538560" cy="456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4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C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grpSp>
          <p:nvGrpSpPr>
            <p:cNvPr id="2217" name="Group 15"/>
            <p:cNvGrpSpPr/>
            <p:nvPr/>
          </p:nvGrpSpPr>
          <p:grpSpPr>
            <a:xfrm>
              <a:off x="4627440" y="8342640"/>
              <a:ext cx="761760" cy="761760"/>
              <a:chOff x="4627440" y="8342640"/>
              <a:chExt cx="761760" cy="761760"/>
            </a:xfrm>
          </p:grpSpPr>
          <p:sp>
            <p:nvSpPr>
              <p:cNvPr id="2218" name="CustomShape 16"/>
              <p:cNvSpPr/>
              <p:nvPr/>
            </p:nvSpPr>
            <p:spPr>
              <a:xfrm>
                <a:off x="4627440" y="8342640"/>
                <a:ext cx="761760" cy="761760"/>
              </a:xfrm>
              <a:prstGeom prst="ellipse">
                <a:avLst/>
              </a:prstGeom>
              <a:solidFill>
                <a:srgbClr val="ffffff"/>
              </a:solidFill>
              <a:ln w="28440">
                <a:solidFill>
                  <a:srgbClr val="000000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19" name="CustomShape 17"/>
              <p:cNvSpPr/>
              <p:nvPr/>
            </p:nvSpPr>
            <p:spPr>
              <a:xfrm>
                <a:off x="4739040" y="8495280"/>
                <a:ext cx="538560" cy="4564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1" lang="pt-BR" sz="24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G</a:t>
                </a:r>
                <a:endParaRPr b="0" lang="pt-BR" sz="2400" spc="-1" strike="noStrike">
                  <a:latin typeface="Arial"/>
                </a:endParaRPr>
              </a:p>
            </p:txBody>
          </p:sp>
        </p:grpSp>
        <p:sp>
          <p:nvSpPr>
            <p:cNvPr id="2220" name="CustomShape 18"/>
            <p:cNvSpPr/>
            <p:nvPr/>
          </p:nvSpPr>
          <p:spPr>
            <a:xfrm>
              <a:off x="1947600" y="5895720"/>
              <a:ext cx="1015920" cy="397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1" name="CustomShape 19"/>
            <p:cNvSpPr/>
            <p:nvPr/>
          </p:nvSpPr>
          <p:spPr>
            <a:xfrm>
              <a:off x="1832400" y="6741000"/>
              <a:ext cx="636840" cy="764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2" name="CustomShape 20"/>
            <p:cNvSpPr/>
            <p:nvPr/>
          </p:nvSpPr>
          <p:spPr>
            <a:xfrm>
              <a:off x="3066120" y="6708600"/>
              <a:ext cx="1598040" cy="905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3" name="CustomShape 21"/>
            <p:cNvSpPr/>
            <p:nvPr/>
          </p:nvSpPr>
          <p:spPr>
            <a:xfrm>
              <a:off x="3691800" y="5915160"/>
              <a:ext cx="956160" cy="43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4" name="CustomShape 22"/>
            <p:cNvSpPr/>
            <p:nvPr/>
          </p:nvSpPr>
          <p:spPr>
            <a:xfrm>
              <a:off x="5008320" y="6909120"/>
              <a:ext cx="360" cy="1418760"/>
            </a:xfrm>
            <a:custGeom>
              <a:avLst/>
              <a:gdLst/>
              <a:ahLst/>
              <a:rect l="l" t="t" r="r" b="b"/>
              <a:pathLst>
                <a:path w="0" h="21600">
                  <a:moveTo>
                    <a:pt x="0" y="0"/>
                  </a:move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5" name="CustomShape 23"/>
            <p:cNvSpPr/>
            <p:nvPr/>
          </p:nvSpPr>
          <p:spPr>
            <a:xfrm>
              <a:off x="2234520" y="5738040"/>
              <a:ext cx="20844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26" name="CustomShape 24"/>
            <p:cNvSpPr/>
            <p:nvPr/>
          </p:nvSpPr>
          <p:spPr>
            <a:xfrm>
              <a:off x="2145600" y="6818400"/>
              <a:ext cx="20844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27" name="CustomShape 25"/>
            <p:cNvSpPr/>
            <p:nvPr/>
          </p:nvSpPr>
          <p:spPr>
            <a:xfrm>
              <a:off x="4037400" y="5738040"/>
              <a:ext cx="20844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28" name="CustomShape 26"/>
            <p:cNvSpPr/>
            <p:nvPr/>
          </p:nvSpPr>
          <p:spPr>
            <a:xfrm>
              <a:off x="3796920" y="7194600"/>
              <a:ext cx="20844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  <p:sp>
          <p:nvSpPr>
            <p:cNvPr id="2229" name="CustomShape 27"/>
            <p:cNvSpPr/>
            <p:nvPr/>
          </p:nvSpPr>
          <p:spPr>
            <a:xfrm>
              <a:off x="5092200" y="7423200"/>
              <a:ext cx="208440" cy="365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>
              <a:spAutoFit/>
            </a:bodyPr>
            <a:p>
              <a:pPr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  <p:grpSp>
          <p:nvGrpSpPr>
            <p:cNvPr id="2230" name="Group 28"/>
            <p:cNvGrpSpPr/>
            <p:nvPr/>
          </p:nvGrpSpPr>
          <p:grpSpPr>
            <a:xfrm>
              <a:off x="1299960" y="6157800"/>
              <a:ext cx="5486400" cy="4293000"/>
              <a:chOff x="1299960" y="6157800"/>
              <a:chExt cx="5486400" cy="4293000"/>
            </a:xfrm>
          </p:grpSpPr>
          <p:sp>
            <p:nvSpPr>
              <p:cNvPr id="2231" name="Line 29"/>
              <p:cNvSpPr/>
              <p:nvPr/>
            </p:nvSpPr>
            <p:spPr>
              <a:xfrm>
                <a:off x="1299960" y="6856560"/>
                <a:ext cx="126972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Ctr="1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i="1" lang="pt-BR" sz="1800" spc="-1" strike="noStrike">
                    <a:solidFill>
                      <a:srgbClr val="c00000"/>
                    </a:solidFill>
                    <a:latin typeface="Calibri"/>
                    <a:ea typeface="Calibri"/>
                  </a:rPr>
                  <a:t>g=0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232" name="Line 30"/>
              <p:cNvSpPr/>
              <p:nvPr/>
            </p:nvSpPr>
            <p:spPr>
              <a:xfrm>
                <a:off x="2480760" y="8177400"/>
                <a:ext cx="126972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Ctr="1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i="1" lang="pt-BR" sz="1800" spc="-1" strike="noStrike">
                    <a:solidFill>
                      <a:srgbClr val="c00000"/>
                    </a:solidFill>
                    <a:latin typeface="Calibri"/>
                    <a:ea typeface="Calibri"/>
                  </a:rPr>
                  <a:t>g=1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233" name="Line 31"/>
              <p:cNvSpPr/>
              <p:nvPr/>
            </p:nvSpPr>
            <p:spPr>
              <a:xfrm>
                <a:off x="3052800" y="615780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Ctr="1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i="1" lang="pt-BR" sz="1800" spc="-1" strike="noStrike">
                    <a:solidFill>
                      <a:srgbClr val="c00000"/>
                    </a:solidFill>
                    <a:latin typeface="Calibri"/>
                    <a:ea typeface="Calibri"/>
                  </a:rPr>
                  <a:t>g=1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234" name="Line 32"/>
              <p:cNvSpPr/>
              <p:nvPr/>
            </p:nvSpPr>
            <p:spPr>
              <a:xfrm>
                <a:off x="5516280" y="630576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Ctr="1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i="1" lang="pt-BR" sz="1800" spc="-1" strike="noStrike">
                    <a:solidFill>
                      <a:srgbClr val="c00000"/>
                    </a:solidFill>
                    <a:latin typeface="Calibri"/>
                    <a:ea typeface="Calibri"/>
                  </a:rPr>
                  <a:t>g=2</a:t>
                </a:r>
                <a:endParaRPr b="0" lang="pt-BR" sz="1800" spc="-1" strike="noStrike">
                  <a:latin typeface="Arial"/>
                </a:endParaRPr>
              </a:p>
            </p:txBody>
          </p:sp>
          <p:sp>
            <p:nvSpPr>
              <p:cNvPr id="2235" name="Line 33"/>
              <p:cNvSpPr/>
              <p:nvPr/>
            </p:nvSpPr>
            <p:spPr>
              <a:xfrm>
                <a:off x="4703760" y="918072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5720" rIns="45720" anchorCtr="1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1" i="1" lang="pt-BR" sz="1800" spc="-1" strike="noStrike">
                    <a:solidFill>
                      <a:srgbClr val="c00000"/>
                    </a:solidFill>
                    <a:latin typeface="Calibri"/>
                    <a:ea typeface="Calibri"/>
                  </a:rPr>
                  <a:t>g=5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</p:grpSp>
      <p:sp>
        <p:nvSpPr>
          <p:cNvPr id="2236" name="CustomShape 34"/>
          <p:cNvSpPr/>
          <p:nvPr/>
        </p:nvSpPr>
        <p:spPr>
          <a:xfrm>
            <a:off x="1269360" y="455760"/>
            <a:ext cx="10313280" cy="4371120"/>
          </a:xfrm>
          <a:prstGeom prst="rect">
            <a:avLst/>
          </a:prstGeom>
          <a:solidFill>
            <a:srgbClr val="ffffff">
              <a:alpha val="7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def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0" lang="pt-BR" sz="2000" spc="-1" strike="noStrike">
                <a:solidFill>
                  <a:srgbClr val="0000ff"/>
                </a:solidFill>
                <a:latin typeface="Courier New"/>
                <a:ea typeface="Courier New"/>
              </a:rPr>
              <a:t>uniform_cost_graph_search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(problem):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PriorityQueue([Node(problem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initialState(), 0)])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reached[problem.initialState()]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0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while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node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pop()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isGoalState(node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for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action </a:t>
            </a:r>
            <a:r>
              <a:rPr b="1" lang="pt-BR" sz="2000" spc="-1" strike="noStrike">
                <a:solidFill>
                  <a:srgbClr val="aa22ff"/>
                </a:solidFill>
                <a:latin typeface="Courier New"/>
                <a:ea typeface="Courier New"/>
              </a:rPr>
              <a:t>in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problem.actions(node.state):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 = problem.nextState(node.state,action)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cost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node.cost + problem.step_cost(node.state,action)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state </a:t>
            </a:r>
            <a:r>
              <a:rPr b="1" lang="pt-BR" sz="2000" spc="-1" strike="noStrike">
                <a:solidFill>
                  <a:srgbClr val="aa22ff"/>
                </a:solidFill>
                <a:latin typeface="Courier New"/>
                <a:ea typeface="Courier New"/>
              </a:rPr>
              <a:t>not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1" lang="pt-BR" sz="2000" spc="-1" strike="noStrike">
                <a:solidFill>
                  <a:srgbClr val="aa22ff"/>
                </a:solidFill>
                <a:latin typeface="Courier New"/>
                <a:ea typeface="Courier New"/>
              </a:rPr>
              <a:t>in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 </a:t>
            </a:r>
            <a:r>
              <a:rPr b="1" lang="pt-BR" sz="2000" spc="-1" strike="noStrike">
                <a:solidFill>
                  <a:srgbClr val="aa22ff"/>
                </a:solidFill>
                <a:latin typeface="Courier New"/>
                <a:ea typeface="Courier New"/>
              </a:rPr>
              <a:t>or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&lt;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reached[state]: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reached[state]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cost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add(Node(state, cost, node))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failure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TextShape 1"/>
          <p:cNvSpPr txBox="1"/>
          <p:nvPr/>
        </p:nvSpPr>
        <p:spPr>
          <a:xfrm>
            <a:off x="406440" y="5348880"/>
            <a:ext cx="12191760" cy="3426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31280" indent="-43092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Represente fronteira como fila de prioridades com chave </a:t>
            </a:r>
            <a:r>
              <a:rPr b="0" i="1" lang="pt-BR" sz="3300" spc="-1" strike="noStrike">
                <a:solidFill>
                  <a:srgbClr val="222222"/>
                </a:solidFill>
                <a:latin typeface="Avenir Next"/>
                <a:ea typeface="Avenir Next"/>
              </a:rPr>
              <a:t>p</a:t>
            </a:r>
            <a:endParaRPr b="0" lang="pt-BR" sz="33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Diferentes prioridades levam a diferentes algoritmos</a:t>
            </a:r>
            <a:endParaRPr b="0" lang="pt-BR" sz="33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3480" indent="-43092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BP: -altura, BL: altura, BCU: custo</a:t>
            </a:r>
            <a:endParaRPr b="0" lang="pt-BR" sz="33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2200" indent="-43092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Na prática, use pilhas e filas para BP e BL por eficiência</a:t>
            </a:r>
            <a:endParaRPr b="0" lang="pt-BR" sz="33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28" name="CustomShape 2"/>
          <p:cNvSpPr/>
          <p:nvPr/>
        </p:nvSpPr>
        <p:spPr>
          <a:xfrm>
            <a:off x="1117080" y="1117080"/>
            <a:ext cx="10770120" cy="3759840"/>
          </a:xfrm>
          <a:prstGeom prst="rect">
            <a:avLst/>
          </a:prstGeom>
          <a:solidFill>
            <a:srgbClr val="f5d328">
              <a:alpha val="31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def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</a:t>
            </a:r>
            <a:r>
              <a:rPr b="0" lang="pt-BR" sz="2000" spc="-1" strike="noStrike">
                <a:solidFill>
                  <a:srgbClr val="0000ff"/>
                </a:solidFill>
                <a:latin typeface="Courier New"/>
                <a:ea typeface="Courier New"/>
              </a:rPr>
              <a:t>tree_search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(problem, p):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PriorityQueue([Node(problem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initialState(), 0)], key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=p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while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node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pop()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if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isGoalState(node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for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action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in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problem.actions(node.state):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state = problem.nextState(node.state, 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cost 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=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node.cost + problem.stepCost(node.state, action)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        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frontier</a:t>
            </a:r>
            <a:r>
              <a:rPr b="0" lang="pt-BR" sz="2000" spc="-1" strike="noStrike">
                <a:solidFill>
                  <a:srgbClr val="666666"/>
                </a:solidFill>
                <a:latin typeface="Courier New"/>
                <a:ea typeface="Courier New"/>
              </a:rPr>
              <a:t>.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add(Node(state, cost, node))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   </a:t>
            </a:r>
            <a:r>
              <a:rPr b="1" lang="pt-BR" sz="2000" spc="-1" strike="noStrike">
                <a:solidFill>
                  <a:srgbClr val="008000"/>
                </a:solidFill>
                <a:latin typeface="Courier New"/>
                <a:ea typeface="Courier New"/>
              </a:rPr>
              <a:t>return</a:t>
            </a:r>
            <a:r>
              <a:rPr b="0" lang="pt-BR" sz="2000" spc="-1" strike="noStrike">
                <a:solidFill>
                  <a:srgbClr val="333333"/>
                </a:solidFill>
                <a:latin typeface="Courier New"/>
                <a:ea typeface="Courier New"/>
              </a:rPr>
              <a:t> failure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2020-02-17T13:41:25Z</dcterms:modified>
  <cp:revision>2</cp:revision>
  <dc:subject/>
  <dc:title/>
</cp:coreProperties>
</file>